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8"/>
  </p:notesMasterIdLst>
  <p:sldIdLst>
    <p:sldId id="256" r:id="rId2"/>
    <p:sldId id="257" r:id="rId3"/>
    <p:sldId id="262" r:id="rId4"/>
    <p:sldId id="270" r:id="rId5"/>
    <p:sldId id="263" r:id="rId6"/>
    <p:sldId id="273" r:id="rId7"/>
    <p:sldId id="265" r:id="rId8"/>
    <p:sldId id="272" r:id="rId9"/>
    <p:sldId id="279" r:id="rId10"/>
    <p:sldId id="282" r:id="rId11"/>
    <p:sldId id="283" r:id="rId12"/>
    <p:sldId id="266" r:id="rId13"/>
    <p:sldId id="267" r:id="rId14"/>
    <p:sldId id="277" r:id="rId15"/>
    <p:sldId id="280" r:id="rId16"/>
    <p:sldId id="281" r:id="rId17"/>
  </p:sldIdLst>
  <p:sldSz cx="9144000" cy="6858000" type="screen4x3"/>
  <p:notesSz cx="6858000" cy="9144000"/>
  <p:custDataLst>
    <p:tags r:id="rId19"/>
  </p:custDataLst>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7" d="100"/>
          <a:sy n="97" d="100"/>
        </p:scale>
        <p:origin x="38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276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276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cs typeface="+mn-cs"/>
              </a:defRPr>
            </a:lvl1pPr>
          </a:lstStyle>
          <a:p>
            <a:pPr>
              <a:defRPr/>
            </a:pPr>
            <a:fld id="{C14EC521-6CA9-4A57-8101-793F02068B3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endParaRPr lang="en-US"/>
          </a:p>
        </p:txBody>
      </p:sp>
      <p:sp>
        <p:nvSpPr>
          <p:cNvPr id="26628" name="Slide Number Placeholder 3"/>
          <p:cNvSpPr>
            <a:spLocks noGrp="1"/>
          </p:cNvSpPr>
          <p:nvPr>
            <p:ph type="sldNum" sz="quarter" idx="5"/>
          </p:nvPr>
        </p:nvSpPr>
        <p:spPr>
          <a:noFill/>
        </p:spPr>
        <p:txBody>
          <a:bodyPr/>
          <a:lstStyle/>
          <a:p>
            <a:fld id="{AFCF8356-1C92-4D13-BBE3-97FDC3D844C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endParaRPr lang="en-US"/>
          </a:p>
        </p:txBody>
      </p:sp>
      <p:sp>
        <p:nvSpPr>
          <p:cNvPr id="27652" name="Slide Number Placeholder 3"/>
          <p:cNvSpPr>
            <a:spLocks noGrp="1"/>
          </p:cNvSpPr>
          <p:nvPr>
            <p:ph type="sldNum" sz="quarter" idx="5"/>
          </p:nvPr>
        </p:nvSpPr>
        <p:spPr>
          <a:noFill/>
        </p:spPr>
        <p:txBody>
          <a:bodyPr/>
          <a:lstStyle/>
          <a:p>
            <a:fld id="{93B63225-C350-466F-B87A-86916D686B7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endParaRPr lang="en-US"/>
          </a:p>
        </p:txBody>
      </p:sp>
      <p:sp>
        <p:nvSpPr>
          <p:cNvPr id="34820" name="Slide Number Placeholder 3"/>
          <p:cNvSpPr>
            <a:spLocks noGrp="1"/>
          </p:cNvSpPr>
          <p:nvPr>
            <p:ph type="sldNum" sz="quarter" idx="5"/>
          </p:nvPr>
        </p:nvSpPr>
        <p:spPr>
          <a:noFill/>
        </p:spPr>
        <p:txBody>
          <a:bodyPr/>
          <a:lstStyle/>
          <a:p>
            <a:fld id="{32597CFF-BE2B-4AB2-A72F-DC7C6AA4F19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a:p>
        </p:txBody>
      </p:sp>
      <p:sp>
        <p:nvSpPr>
          <p:cNvPr id="35844" name="Slide Number Placeholder 3"/>
          <p:cNvSpPr>
            <a:spLocks noGrp="1"/>
          </p:cNvSpPr>
          <p:nvPr>
            <p:ph type="sldNum" sz="quarter" idx="5"/>
          </p:nvPr>
        </p:nvSpPr>
        <p:spPr>
          <a:noFill/>
        </p:spPr>
        <p:txBody>
          <a:bodyPr/>
          <a:lstStyle/>
          <a:p>
            <a:fld id="{7346D493-6A59-4F6C-A14B-99A69884A95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a:p>
        </p:txBody>
      </p:sp>
      <p:sp>
        <p:nvSpPr>
          <p:cNvPr id="36868" name="Slide Number Placeholder 3"/>
          <p:cNvSpPr>
            <a:spLocks noGrp="1"/>
          </p:cNvSpPr>
          <p:nvPr>
            <p:ph type="sldNum" sz="quarter" idx="5"/>
          </p:nvPr>
        </p:nvSpPr>
        <p:spPr>
          <a:noFill/>
        </p:spPr>
        <p:txBody>
          <a:bodyPr/>
          <a:lstStyle/>
          <a:p>
            <a:fld id="{5E2EBB24-9D02-4E2B-8CE5-62FD595BC9E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a:p>
        </p:txBody>
      </p:sp>
      <p:sp>
        <p:nvSpPr>
          <p:cNvPr id="37892" name="Slide Number Placeholder 3"/>
          <p:cNvSpPr>
            <a:spLocks noGrp="1"/>
          </p:cNvSpPr>
          <p:nvPr>
            <p:ph type="sldNum" sz="quarter" idx="5"/>
          </p:nvPr>
        </p:nvSpPr>
        <p:spPr>
          <a:noFill/>
        </p:spPr>
        <p:txBody>
          <a:bodyPr/>
          <a:lstStyle/>
          <a:p>
            <a:fld id="{301DFBA2-4DC5-4E13-BDEA-9AAAB9FC81F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a:p>
        </p:txBody>
      </p:sp>
      <p:sp>
        <p:nvSpPr>
          <p:cNvPr id="38916" name="Slide Number Placeholder 3"/>
          <p:cNvSpPr>
            <a:spLocks noGrp="1"/>
          </p:cNvSpPr>
          <p:nvPr>
            <p:ph type="sldNum" sz="quarter" idx="5"/>
          </p:nvPr>
        </p:nvSpPr>
        <p:spPr>
          <a:noFill/>
        </p:spPr>
        <p:txBody>
          <a:bodyPr/>
          <a:lstStyle/>
          <a:p>
            <a:fld id="{338E135A-E1C8-4D1D-928B-6C515133335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a:p>
        </p:txBody>
      </p:sp>
      <p:sp>
        <p:nvSpPr>
          <p:cNvPr id="39940" name="Slide Number Placeholder 3"/>
          <p:cNvSpPr>
            <a:spLocks noGrp="1"/>
          </p:cNvSpPr>
          <p:nvPr>
            <p:ph type="sldNum" sz="quarter" idx="5"/>
          </p:nvPr>
        </p:nvSpPr>
        <p:spPr>
          <a:noFill/>
        </p:spPr>
        <p:txBody>
          <a:bodyPr/>
          <a:lstStyle/>
          <a:p>
            <a:fld id="{402F4291-0B62-44B8-A5A5-B9D039C1B72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endParaRPr lang="en-US"/>
          </a:p>
        </p:txBody>
      </p:sp>
      <p:sp>
        <p:nvSpPr>
          <p:cNvPr id="40964" name="Slide Number Placeholder 3"/>
          <p:cNvSpPr>
            <a:spLocks noGrp="1"/>
          </p:cNvSpPr>
          <p:nvPr>
            <p:ph type="sldNum" sz="quarter" idx="5"/>
          </p:nvPr>
        </p:nvSpPr>
        <p:spPr>
          <a:noFill/>
        </p:spPr>
        <p:txBody>
          <a:bodyPr/>
          <a:lstStyle/>
          <a:p>
            <a:fld id="{84FDD64E-488A-4D26-A9DF-527314D46FA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endParaRPr lang="en-US"/>
          </a:p>
        </p:txBody>
      </p:sp>
      <p:sp>
        <p:nvSpPr>
          <p:cNvPr id="41988" name="Slide Number Placeholder 3"/>
          <p:cNvSpPr>
            <a:spLocks noGrp="1"/>
          </p:cNvSpPr>
          <p:nvPr>
            <p:ph type="sldNum" sz="quarter" idx="5"/>
          </p:nvPr>
        </p:nvSpPr>
        <p:spPr>
          <a:noFill/>
        </p:spPr>
        <p:txBody>
          <a:bodyPr/>
          <a:lstStyle/>
          <a:p>
            <a:fld id="{C1390071-9BE1-467B-908D-89BF14371BB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endParaRPr lang="en-US"/>
          </a:p>
        </p:txBody>
      </p:sp>
      <p:sp>
        <p:nvSpPr>
          <p:cNvPr id="43012" name="Slide Number Placeholder 3"/>
          <p:cNvSpPr>
            <a:spLocks noGrp="1"/>
          </p:cNvSpPr>
          <p:nvPr>
            <p:ph type="sldNum" sz="quarter" idx="5"/>
          </p:nvPr>
        </p:nvSpPr>
        <p:spPr>
          <a:noFill/>
        </p:spPr>
        <p:txBody>
          <a:bodyPr/>
          <a:lstStyle/>
          <a:p>
            <a:fld id="{2ADDC209-EED4-4065-AA22-66AB292EAB45}"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a:p>
        </p:txBody>
      </p:sp>
      <p:sp>
        <p:nvSpPr>
          <p:cNvPr id="44036" name="Slide Number Placeholder 3"/>
          <p:cNvSpPr>
            <a:spLocks noGrp="1"/>
          </p:cNvSpPr>
          <p:nvPr>
            <p:ph type="sldNum" sz="quarter" idx="5"/>
          </p:nvPr>
        </p:nvSpPr>
        <p:spPr>
          <a:noFill/>
        </p:spPr>
        <p:txBody>
          <a:bodyPr/>
          <a:lstStyle/>
          <a:p>
            <a:fld id="{5FAC97AA-2D35-4D18-98AC-F03E5ACDFD2A}"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a:p>
        </p:txBody>
      </p:sp>
      <p:sp>
        <p:nvSpPr>
          <p:cNvPr id="45060" name="Slide Number Placeholder 3"/>
          <p:cNvSpPr>
            <a:spLocks noGrp="1"/>
          </p:cNvSpPr>
          <p:nvPr>
            <p:ph type="sldNum" sz="quarter" idx="5"/>
          </p:nvPr>
        </p:nvSpPr>
        <p:spPr>
          <a:noFill/>
        </p:spPr>
        <p:txBody>
          <a:bodyPr/>
          <a:lstStyle/>
          <a:p>
            <a:fld id="{4305855F-0164-45BF-AED6-690D28653CF1}"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a:p>
        </p:txBody>
      </p:sp>
      <p:sp>
        <p:nvSpPr>
          <p:cNvPr id="46084" name="Slide Number Placeholder 3"/>
          <p:cNvSpPr>
            <a:spLocks noGrp="1"/>
          </p:cNvSpPr>
          <p:nvPr>
            <p:ph type="sldNum" sz="quarter" idx="5"/>
          </p:nvPr>
        </p:nvSpPr>
        <p:spPr>
          <a:noFill/>
        </p:spPr>
        <p:txBody>
          <a:bodyPr/>
          <a:lstStyle/>
          <a:p>
            <a:fld id="{C76D81EA-61E6-4F05-9BA2-CC5ABBDD5A3A}"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a:p>
        </p:txBody>
      </p:sp>
      <p:sp>
        <p:nvSpPr>
          <p:cNvPr id="47108" name="Slide Number Placeholder 3"/>
          <p:cNvSpPr>
            <a:spLocks noGrp="1"/>
          </p:cNvSpPr>
          <p:nvPr>
            <p:ph type="sldNum" sz="quarter" idx="5"/>
          </p:nvPr>
        </p:nvSpPr>
        <p:spPr>
          <a:noFill/>
        </p:spPr>
        <p:txBody>
          <a:bodyPr/>
          <a:lstStyle/>
          <a:p>
            <a:fld id="{DA338037-F3EC-4C37-833A-D98EC7C767D7}"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custDataLst>
              <p:tags r:id="rId1"/>
            </p:custDataLst>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pPr>
              <a:defRPr/>
            </a:pPr>
            <a:endParaRPr lang="en-US"/>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defRPr/>
            </a:pPr>
            <a:fld id="{CC74C2E7-F8BF-4D92-9596-F026890B8BED}" type="slidenum">
              <a:rPr lang="en-US" smtClean="0"/>
              <a:pPr>
                <a:defRPr/>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750095A-A60C-498E-A4C3-020161098C54}" type="slidenum">
              <a:rPr lang="en-US" smtClean="0"/>
              <a:pPr>
                <a:defRPr/>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a:xfrm>
            <a:off x="800100" y="6172200"/>
            <a:ext cx="4000500" cy="457200"/>
          </a:xfrm>
        </p:spPr>
        <p:txBody>
          <a:bodyPr/>
          <a:lstStyle/>
          <a:p>
            <a:pPr>
              <a:defRPr/>
            </a:pP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pPr>
              <a:defRPr/>
            </a:pPr>
            <a:fld id="{067FEE6C-EA7C-4024-82BB-AD19F833DA82}"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D4F28A7-1381-4D38-B691-F0621D7973C5}" type="slidenum">
              <a:rPr lang="en-US" smtClean="0"/>
              <a:pPr>
                <a:defRPr/>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D3793E2-9742-4BF1-A90E-74D8E78FBD5E}" type="slidenum">
              <a:rPr lang="en-US" smtClean="0"/>
              <a:pPr>
                <a:defRPr/>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E7EEDE8-ECC9-458B-A4EC-013EF0790E6C}"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B5C191F-BA17-4D1C-A70A-599D9BBC4FEC}"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7CB9AAB-0F72-4FA2-9E80-025FBA9B02AE}" type="slidenum">
              <a:rPr lang="en-US" smtClean="0"/>
              <a:pPr>
                <a:defRPr/>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a:xfrm>
            <a:off x="914400" y="6172200"/>
            <a:ext cx="3886200" cy="457200"/>
          </a:xfrm>
        </p:spPr>
        <p:txBody>
          <a:bodyPr/>
          <a:lstStyle/>
          <a:p>
            <a:pPr>
              <a:defRPr/>
            </a:pPr>
            <a:endParaRPr lang="en-US"/>
          </a:p>
        </p:txBody>
      </p:sp>
      <p:sp>
        <p:nvSpPr>
          <p:cNvPr id="7" name="Slide Number Placeholder 6"/>
          <p:cNvSpPr>
            <a:spLocks noGrp="1"/>
          </p:cNvSpPr>
          <p:nvPr>
            <p:ph type="sldNum" sz="quarter" idx="12"/>
          </p:nvPr>
        </p:nvSpPr>
        <p:spPr>
          <a:xfrm>
            <a:off x="146304" y="6208776"/>
            <a:ext cx="457200" cy="457200"/>
          </a:xfrm>
        </p:spPr>
        <p:txBody>
          <a:bodyPr/>
          <a:lstStyle/>
          <a:p>
            <a:pPr>
              <a:defRPr/>
            </a:pPr>
            <a:fld id="{09E6CEE0-9D1D-4C2A-91F9-0D1BB3F7F6A4}" type="slidenum">
              <a:rPr lang="en-US" smtClean="0"/>
              <a:pPr>
                <a:defRPr/>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F7DD4A3-7288-4D28-820C-BB3A205DB9C9}"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145971C-F5AF-4A03-A941-F9126EE32A92}"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custDataLst>
              <p:tags r:id="rId13"/>
            </p:custDataLst>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defRPr/>
            </a:pPr>
            <a:fld id="{AC6AAEF5-BE28-493F-99BB-2A9185575F30}"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6"/>
          <p:cNvSpPr>
            <a:spLocks noGrp="1" noChangeArrowheads="1"/>
          </p:cNvSpPr>
          <p:nvPr>
            <p:ph type="sldNum" sz="quarter" idx="12"/>
          </p:nvPr>
        </p:nvSpPr>
        <p:spPr>
          <a:noFill/>
        </p:spPr>
        <p:txBody>
          <a:bodyPr/>
          <a:lstStyle/>
          <a:p>
            <a:fld id="{B21A5A47-B3DA-4346-9DBC-CBFB1DE5CF55}" type="slidenum">
              <a:rPr lang="en-US" smtClean="0">
                <a:latin typeface="Tahoma" pitchFamily="34" charset="0"/>
              </a:rPr>
              <a:pPr/>
              <a:t>1</a:t>
            </a:fld>
            <a:endParaRPr lang="en-US">
              <a:latin typeface="Tahoma" pitchFamily="34" charset="0"/>
            </a:endParaRPr>
          </a:p>
        </p:txBody>
      </p:sp>
      <p:sp>
        <p:nvSpPr>
          <p:cNvPr id="3075" name="Rectangle 2"/>
          <p:cNvSpPr>
            <a:spLocks noGrp="1" noChangeArrowheads="1"/>
          </p:cNvSpPr>
          <p:nvPr>
            <p:ph type="ctrTitle"/>
          </p:nvPr>
        </p:nvSpPr>
        <p:spPr/>
        <p:txBody>
          <a:bodyPr/>
          <a:lstStyle/>
          <a:p>
            <a:pPr eaLnBrk="1" hangingPunct="1"/>
            <a:r>
              <a:rPr lang="en-US" sz="2800" dirty="0"/>
              <a:t>Healthcare and Public Health Law</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normAutofit fontScale="90000"/>
          </a:bodyPr>
          <a:lstStyle/>
          <a:p>
            <a:pPr eaLnBrk="1" hangingPunct="1"/>
            <a:br>
              <a:rPr lang="en-US"/>
            </a:br>
            <a:r>
              <a:rPr lang="en-US"/>
              <a:t>Agenda</a:t>
            </a:r>
          </a:p>
        </p:txBody>
      </p:sp>
      <p:sp>
        <p:nvSpPr>
          <p:cNvPr id="4098" name="Slide Number Placeholder 5"/>
          <p:cNvSpPr>
            <a:spLocks noGrp="1"/>
          </p:cNvSpPr>
          <p:nvPr>
            <p:ph type="sldNum" sz="quarter" idx="12"/>
          </p:nvPr>
        </p:nvSpPr>
        <p:spPr>
          <a:noFill/>
        </p:spPr>
        <p:txBody>
          <a:bodyPr/>
          <a:lstStyle/>
          <a:p>
            <a:fld id="{F9E3973B-39AE-4F0B-B6C4-D3B19803098C}" type="slidenum">
              <a:rPr lang="en-US" smtClean="0">
                <a:latin typeface="Tahoma" pitchFamily="34" charset="0"/>
              </a:rPr>
              <a:pPr/>
              <a:t>2</a:t>
            </a:fld>
            <a:endParaRPr lang="en-US">
              <a:latin typeface="Tahoma" pitchFamily="34" charset="0"/>
            </a:endParaRPr>
          </a:p>
        </p:txBody>
      </p:sp>
      <p:sp>
        <p:nvSpPr>
          <p:cNvPr id="4100" name="Rectangle 3"/>
          <p:cNvSpPr>
            <a:spLocks noGrp="1" noChangeArrowheads="1"/>
          </p:cNvSpPr>
          <p:nvPr>
            <p:ph sz="quarter" idx="1"/>
          </p:nvPr>
        </p:nvSpPr>
        <p:spPr/>
        <p:txBody>
          <a:bodyPr>
            <a:normAutofit/>
          </a:bodyPr>
          <a:lstStyle/>
          <a:p>
            <a:pPr eaLnBrk="1" hangingPunct="1">
              <a:lnSpc>
                <a:spcPct val="80000"/>
              </a:lnSpc>
            </a:pPr>
            <a:r>
              <a:rPr lang="en-US" sz="2800" dirty="0"/>
              <a:t>Healthcare Law</a:t>
            </a:r>
          </a:p>
          <a:p>
            <a:pPr lvl="1" eaLnBrk="1" hangingPunct="1">
              <a:lnSpc>
                <a:spcPct val="80000"/>
              </a:lnSpc>
            </a:pPr>
            <a:endParaRPr lang="en-US" sz="2400" dirty="0"/>
          </a:p>
          <a:p>
            <a:pPr lvl="1" eaLnBrk="1" hangingPunct="1">
              <a:lnSpc>
                <a:spcPct val="80000"/>
              </a:lnSpc>
            </a:pPr>
            <a:r>
              <a:rPr lang="en-US" sz="2400" dirty="0"/>
              <a:t>Structure – Federal/State</a:t>
            </a:r>
          </a:p>
          <a:p>
            <a:pPr lvl="2" eaLnBrk="1" hangingPunct="1">
              <a:lnSpc>
                <a:spcPct val="80000"/>
              </a:lnSpc>
            </a:pPr>
            <a:r>
              <a:rPr lang="en-US" sz="2000" dirty="0"/>
              <a:t>Courts</a:t>
            </a:r>
          </a:p>
          <a:p>
            <a:pPr lvl="1" eaLnBrk="1" hangingPunct="1">
              <a:lnSpc>
                <a:spcPct val="80000"/>
              </a:lnSpc>
            </a:pPr>
            <a:endParaRPr lang="en-US" sz="2400" dirty="0"/>
          </a:p>
          <a:p>
            <a:pPr lvl="1" eaLnBrk="1" hangingPunct="1">
              <a:lnSpc>
                <a:spcPct val="80000"/>
              </a:lnSpc>
            </a:pPr>
            <a:r>
              <a:rPr lang="en-US" sz="2400" dirty="0"/>
              <a:t>Statutes/Regulations</a:t>
            </a:r>
          </a:p>
          <a:p>
            <a:pPr lvl="1" eaLnBrk="1" hangingPunct="1">
              <a:lnSpc>
                <a:spcPct val="80000"/>
              </a:lnSpc>
            </a:pPr>
            <a:endParaRPr lang="en-US" sz="2400" dirty="0"/>
          </a:p>
          <a:p>
            <a:pPr lvl="1" eaLnBrk="1" hangingPunct="1">
              <a:lnSpc>
                <a:spcPct val="80000"/>
              </a:lnSpc>
            </a:pPr>
            <a:r>
              <a:rPr lang="en-US" sz="2400" dirty="0"/>
              <a:t>Tort System/Negligence (Litigation)</a:t>
            </a:r>
          </a:p>
          <a:p>
            <a:pPr lvl="1" eaLnBrk="1" hangingPunct="1">
              <a:lnSpc>
                <a:spcPct val="80000"/>
              </a:lnSpc>
            </a:pPr>
            <a:endParaRPr lang="en-US" sz="2400" dirty="0"/>
          </a:p>
          <a:p>
            <a:pPr lvl="1" eaLnBrk="1" hangingPunct="1">
              <a:lnSpc>
                <a:spcPct val="80000"/>
              </a:lnSpc>
            </a:pPr>
            <a:r>
              <a:rPr lang="en-US" sz="2400" dirty="0"/>
              <a:t>Corporate/Contracts</a:t>
            </a:r>
          </a:p>
          <a:p>
            <a:pPr lvl="1" eaLnBrk="1" hangingPunct="1">
              <a:lnSpc>
                <a:spcPct val="80000"/>
              </a:lnSpc>
            </a:pPr>
            <a:endParaRPr lang="en-US" sz="2400" dirty="0"/>
          </a:p>
          <a:p>
            <a:pPr lvl="1" eaLnBrk="1" hangingPunct="1">
              <a:lnSpc>
                <a:spcPct val="80000"/>
              </a:lnSpc>
            </a:pPr>
            <a:r>
              <a:rPr lang="en-US" sz="2400" dirty="0"/>
              <a:t>Public Health Law</a:t>
            </a:r>
          </a:p>
          <a:p>
            <a:pPr lvl="2" eaLnBrk="1" hangingPunct="1">
              <a:lnSpc>
                <a:spcPct val="80000"/>
              </a:lnSpc>
            </a:pPr>
            <a:r>
              <a:rPr lang="en-US" sz="2000" dirty="0"/>
              <a:t>Jacobson v. Massachusetts</a:t>
            </a:r>
          </a:p>
          <a:p>
            <a:pPr lvl="1" eaLnBrk="1" hangingPunct="1">
              <a:lnSpc>
                <a:spcPct val="80000"/>
              </a:lnSpc>
            </a:pPr>
            <a:endParaRPr lang="en-US" sz="2400"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a:t>Healthcare Law – Structure	</a:t>
            </a:r>
          </a:p>
        </p:txBody>
      </p:sp>
      <p:sp>
        <p:nvSpPr>
          <p:cNvPr id="11266" name="Slide Number Placeholder 5"/>
          <p:cNvSpPr>
            <a:spLocks noGrp="1"/>
          </p:cNvSpPr>
          <p:nvPr>
            <p:ph type="sldNum" sz="quarter" idx="12"/>
          </p:nvPr>
        </p:nvSpPr>
        <p:spPr>
          <a:noFill/>
        </p:spPr>
        <p:txBody>
          <a:bodyPr/>
          <a:lstStyle/>
          <a:p>
            <a:fld id="{F87D4E1B-D688-45C1-B896-0EC92B1375AA}" type="slidenum">
              <a:rPr lang="en-US" smtClean="0">
                <a:latin typeface="Tahoma" pitchFamily="34" charset="0"/>
              </a:rPr>
              <a:pPr/>
              <a:t>3</a:t>
            </a:fld>
            <a:endParaRPr lang="en-US">
              <a:latin typeface="Tahoma" pitchFamily="34" charset="0"/>
            </a:endParaRPr>
          </a:p>
        </p:txBody>
      </p:sp>
      <p:sp>
        <p:nvSpPr>
          <p:cNvPr id="11268" name="Rectangle 3"/>
          <p:cNvSpPr>
            <a:spLocks noGrp="1" noChangeArrowheads="1"/>
          </p:cNvSpPr>
          <p:nvPr>
            <p:ph sz="quarter" idx="1"/>
          </p:nvPr>
        </p:nvSpPr>
        <p:spPr/>
        <p:txBody>
          <a:bodyPr/>
          <a:lstStyle/>
          <a:p>
            <a:pPr eaLnBrk="1" hangingPunct="1">
              <a:lnSpc>
                <a:spcPct val="90000"/>
              </a:lnSpc>
            </a:pPr>
            <a:r>
              <a:rPr lang="en-US"/>
              <a:t>Federal System – U.S. Constitution</a:t>
            </a:r>
          </a:p>
          <a:p>
            <a:pPr eaLnBrk="1" hangingPunct="1">
              <a:lnSpc>
                <a:spcPct val="90000"/>
              </a:lnSpc>
            </a:pPr>
            <a:r>
              <a:rPr lang="en-US"/>
              <a:t>State System – State Constitution</a:t>
            </a:r>
          </a:p>
          <a:p>
            <a:pPr lvl="1" eaLnBrk="1" hangingPunct="1">
              <a:lnSpc>
                <a:spcPct val="90000"/>
              </a:lnSpc>
            </a:pPr>
            <a:r>
              <a:rPr lang="en-US"/>
              <a:t>Physician and Facility Licensing</a:t>
            </a:r>
          </a:p>
          <a:p>
            <a:pPr eaLnBrk="1" hangingPunct="1">
              <a:lnSpc>
                <a:spcPct val="90000"/>
              </a:lnSpc>
            </a:pPr>
            <a:r>
              <a:rPr lang="en-US"/>
              <a:t>Court systems</a:t>
            </a:r>
          </a:p>
          <a:p>
            <a:pPr lvl="1" eaLnBrk="1" hangingPunct="1">
              <a:lnSpc>
                <a:spcPct val="90000"/>
              </a:lnSpc>
            </a:pPr>
            <a:r>
              <a:rPr lang="en-US"/>
              <a:t>District Court – trier of fact</a:t>
            </a:r>
          </a:p>
          <a:p>
            <a:pPr lvl="1" eaLnBrk="1" hangingPunct="1">
              <a:lnSpc>
                <a:spcPct val="90000"/>
              </a:lnSpc>
            </a:pPr>
            <a:r>
              <a:rPr lang="en-US"/>
              <a:t>Court of Appeals – reviews legal issues</a:t>
            </a:r>
          </a:p>
          <a:p>
            <a:pPr lvl="1" eaLnBrk="1" hangingPunct="1">
              <a:lnSpc>
                <a:spcPct val="90000"/>
              </a:lnSpc>
            </a:pPr>
            <a:r>
              <a:rPr lang="en-US"/>
              <a:t>Supreme Court – reviews legal issues</a:t>
            </a:r>
          </a:p>
          <a:p>
            <a:pPr eaLnBrk="1" hangingPunct="1">
              <a:lnSpc>
                <a:spcPct val="90000"/>
              </a:lnSpc>
            </a:pPr>
            <a:r>
              <a:rPr lang="en-US"/>
              <a:t>Based upon English (common law) legal system</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a:t>Healthcare Law - Structure</a:t>
            </a:r>
          </a:p>
        </p:txBody>
      </p:sp>
      <p:sp>
        <p:nvSpPr>
          <p:cNvPr id="12290" name="Slide Number Placeholder 5"/>
          <p:cNvSpPr>
            <a:spLocks noGrp="1"/>
          </p:cNvSpPr>
          <p:nvPr>
            <p:ph type="sldNum" sz="quarter" idx="12"/>
          </p:nvPr>
        </p:nvSpPr>
        <p:spPr>
          <a:noFill/>
        </p:spPr>
        <p:txBody>
          <a:bodyPr/>
          <a:lstStyle/>
          <a:p>
            <a:fld id="{7090AE0B-99CC-4D9C-BC05-0A28C0AFFC79}" type="slidenum">
              <a:rPr lang="en-US" smtClean="0">
                <a:latin typeface="Tahoma" pitchFamily="34" charset="0"/>
              </a:rPr>
              <a:pPr/>
              <a:t>4</a:t>
            </a:fld>
            <a:endParaRPr lang="en-US">
              <a:latin typeface="Tahoma" pitchFamily="34" charset="0"/>
            </a:endParaRPr>
          </a:p>
        </p:txBody>
      </p:sp>
      <p:sp>
        <p:nvSpPr>
          <p:cNvPr id="12292" name="Rectangle 3"/>
          <p:cNvSpPr>
            <a:spLocks noGrp="1" noChangeArrowheads="1"/>
          </p:cNvSpPr>
          <p:nvPr>
            <p:ph sz="quarter" idx="1"/>
          </p:nvPr>
        </p:nvSpPr>
        <p:spPr/>
        <p:txBody>
          <a:bodyPr/>
          <a:lstStyle/>
          <a:p>
            <a:pPr eaLnBrk="1" hangingPunct="1">
              <a:lnSpc>
                <a:spcPct val="80000"/>
              </a:lnSpc>
            </a:pPr>
            <a:r>
              <a:rPr lang="en-US" sz="2800"/>
              <a:t>Precedent (Tiered precedent)</a:t>
            </a:r>
          </a:p>
          <a:p>
            <a:pPr eaLnBrk="1" hangingPunct="1">
              <a:lnSpc>
                <a:spcPct val="80000"/>
              </a:lnSpc>
            </a:pPr>
            <a:r>
              <a:rPr lang="en-US" sz="2800"/>
              <a:t>State specific precedent</a:t>
            </a:r>
          </a:p>
          <a:p>
            <a:pPr eaLnBrk="1" hangingPunct="1">
              <a:lnSpc>
                <a:spcPct val="80000"/>
              </a:lnSpc>
            </a:pPr>
            <a:r>
              <a:rPr lang="en-US" sz="2800"/>
              <a:t>Regulatory Agencies/Administrative Law</a:t>
            </a:r>
          </a:p>
          <a:p>
            <a:pPr lvl="1" eaLnBrk="1" hangingPunct="1">
              <a:lnSpc>
                <a:spcPct val="80000"/>
              </a:lnSpc>
            </a:pPr>
            <a:r>
              <a:rPr lang="en-US" sz="2400"/>
              <a:t>Licensing</a:t>
            </a:r>
          </a:p>
          <a:p>
            <a:pPr lvl="1" eaLnBrk="1" hangingPunct="1">
              <a:lnSpc>
                <a:spcPct val="80000"/>
              </a:lnSpc>
            </a:pPr>
            <a:r>
              <a:rPr lang="en-US" sz="2400"/>
              <a:t>Promulgation of Rules</a:t>
            </a:r>
          </a:p>
          <a:p>
            <a:pPr lvl="1" eaLnBrk="1" hangingPunct="1">
              <a:lnSpc>
                <a:spcPct val="80000"/>
              </a:lnSpc>
            </a:pPr>
            <a:r>
              <a:rPr lang="en-US" sz="2400"/>
              <a:t>Public review/comment of proposed rules</a:t>
            </a:r>
          </a:p>
          <a:p>
            <a:pPr lvl="1" eaLnBrk="1" hangingPunct="1">
              <a:lnSpc>
                <a:spcPct val="80000"/>
              </a:lnSpc>
            </a:pPr>
            <a:r>
              <a:rPr lang="en-US" sz="2400"/>
              <a:t>Hearings before Administrative Law Judges</a:t>
            </a:r>
          </a:p>
          <a:p>
            <a:pPr lvl="1" eaLnBrk="1" hangingPunct="1">
              <a:lnSpc>
                <a:spcPct val="80000"/>
              </a:lnSpc>
            </a:pPr>
            <a:r>
              <a:rPr lang="en-US" sz="2400"/>
              <a:t>Eventually court</a:t>
            </a:r>
          </a:p>
          <a:p>
            <a:pPr eaLnBrk="1" hangingPunct="1">
              <a:lnSpc>
                <a:spcPct val="80000"/>
              </a:lnSpc>
            </a:pPr>
            <a:r>
              <a:rPr lang="en-US" sz="2800"/>
              <a:t>Alternative Dispute Resolution </a:t>
            </a:r>
          </a:p>
          <a:p>
            <a:pPr lvl="1" eaLnBrk="1" hangingPunct="1">
              <a:lnSpc>
                <a:spcPct val="80000"/>
              </a:lnSpc>
            </a:pPr>
            <a:r>
              <a:rPr lang="en-US" sz="2400"/>
              <a:t>Mediation</a:t>
            </a:r>
          </a:p>
          <a:p>
            <a:pPr lvl="1" eaLnBrk="1" hangingPunct="1">
              <a:lnSpc>
                <a:spcPct val="80000"/>
              </a:lnSpc>
            </a:pPr>
            <a:r>
              <a:rPr lang="en-US" sz="2400"/>
              <a:t>Arbitration</a:t>
            </a:r>
          </a:p>
          <a:p>
            <a:pPr eaLnBrk="1" hangingPunct="1">
              <a:lnSpc>
                <a:spcPct val="80000"/>
              </a:lnSpc>
            </a:pPr>
            <a:endParaRPr lang="en-US" sz="280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sz="2800"/>
              <a:t>Healthcare Law – Statutes and Regulations</a:t>
            </a:r>
          </a:p>
        </p:txBody>
      </p:sp>
      <p:sp>
        <p:nvSpPr>
          <p:cNvPr id="13314" name="Slide Number Placeholder 5"/>
          <p:cNvSpPr>
            <a:spLocks noGrp="1"/>
          </p:cNvSpPr>
          <p:nvPr>
            <p:ph type="sldNum" sz="quarter" idx="12"/>
          </p:nvPr>
        </p:nvSpPr>
        <p:spPr>
          <a:noFill/>
        </p:spPr>
        <p:txBody>
          <a:bodyPr/>
          <a:lstStyle/>
          <a:p>
            <a:fld id="{25E6DB8D-8416-48D9-834E-E9EC8B23A334}" type="slidenum">
              <a:rPr lang="en-US" smtClean="0">
                <a:latin typeface="Tahoma" pitchFamily="34" charset="0"/>
              </a:rPr>
              <a:pPr/>
              <a:t>5</a:t>
            </a:fld>
            <a:endParaRPr lang="en-US">
              <a:latin typeface="Tahoma" pitchFamily="34" charset="0"/>
            </a:endParaRPr>
          </a:p>
        </p:txBody>
      </p:sp>
      <p:sp>
        <p:nvSpPr>
          <p:cNvPr id="13316" name="Rectangle 3"/>
          <p:cNvSpPr>
            <a:spLocks noGrp="1" noChangeArrowheads="1"/>
          </p:cNvSpPr>
          <p:nvPr>
            <p:ph sz="quarter" idx="1"/>
          </p:nvPr>
        </p:nvSpPr>
        <p:spPr/>
        <p:txBody>
          <a:bodyPr/>
          <a:lstStyle/>
          <a:p>
            <a:pPr eaLnBrk="1" hangingPunct="1"/>
            <a:r>
              <a:rPr lang="en-US"/>
              <a:t>Statutes </a:t>
            </a:r>
          </a:p>
          <a:p>
            <a:pPr lvl="1" eaLnBrk="1" hangingPunct="1"/>
            <a:r>
              <a:rPr lang="en-US"/>
              <a:t>Enacted by Legislative authority</a:t>
            </a:r>
          </a:p>
          <a:p>
            <a:pPr eaLnBrk="1" hangingPunct="1"/>
            <a:r>
              <a:rPr lang="en-US"/>
              <a:t>Regulations</a:t>
            </a:r>
          </a:p>
          <a:p>
            <a:pPr lvl="1" eaLnBrk="1" hangingPunct="1"/>
            <a:r>
              <a:rPr lang="en-US"/>
              <a:t>Enacted by Regulatory agency </a:t>
            </a:r>
          </a:p>
          <a:p>
            <a:pPr eaLnBrk="1" hangingPunct="1"/>
            <a:r>
              <a:rPr lang="en-US"/>
              <a:t>Accreditation</a:t>
            </a:r>
          </a:p>
          <a:p>
            <a:pPr lvl="1" eaLnBrk="1" hangingPunct="1"/>
            <a:r>
              <a:rPr lang="en-US"/>
              <a:t>Enacted by private agency (Joint Commission, NCQA…etc.) </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a:t>Healthcare Law</a:t>
            </a:r>
          </a:p>
        </p:txBody>
      </p:sp>
      <p:sp>
        <p:nvSpPr>
          <p:cNvPr id="14338" name="Slide Number Placeholder 5"/>
          <p:cNvSpPr>
            <a:spLocks noGrp="1"/>
          </p:cNvSpPr>
          <p:nvPr>
            <p:ph type="sldNum" sz="quarter" idx="12"/>
          </p:nvPr>
        </p:nvSpPr>
        <p:spPr>
          <a:noFill/>
        </p:spPr>
        <p:txBody>
          <a:bodyPr/>
          <a:lstStyle/>
          <a:p>
            <a:fld id="{A4E1A8E9-B450-428C-9205-522446D8C1D1}" type="slidenum">
              <a:rPr lang="en-US" smtClean="0">
                <a:latin typeface="Tahoma" pitchFamily="34" charset="0"/>
              </a:rPr>
              <a:pPr/>
              <a:t>6</a:t>
            </a:fld>
            <a:endParaRPr lang="en-US">
              <a:latin typeface="Tahoma" pitchFamily="34" charset="0"/>
            </a:endParaRPr>
          </a:p>
        </p:txBody>
      </p:sp>
      <p:sp>
        <p:nvSpPr>
          <p:cNvPr id="14340" name="Rectangle 3"/>
          <p:cNvSpPr>
            <a:spLocks noGrp="1" noChangeArrowheads="1"/>
          </p:cNvSpPr>
          <p:nvPr>
            <p:ph sz="quarter" idx="1"/>
          </p:nvPr>
        </p:nvSpPr>
        <p:spPr/>
        <p:txBody>
          <a:bodyPr/>
          <a:lstStyle/>
          <a:p>
            <a:pPr eaLnBrk="1" hangingPunct="1">
              <a:lnSpc>
                <a:spcPct val="90000"/>
              </a:lnSpc>
            </a:pPr>
            <a:r>
              <a:rPr lang="en-US" sz="2400"/>
              <a:t>Anti-Kickback Law</a:t>
            </a:r>
          </a:p>
          <a:p>
            <a:pPr lvl="1" eaLnBrk="1" hangingPunct="1">
              <a:lnSpc>
                <a:spcPct val="90000"/>
              </a:lnSpc>
            </a:pPr>
            <a:r>
              <a:rPr lang="en-US" sz="2000"/>
              <a:t>Cannot pay a person or entity to influence referrals</a:t>
            </a:r>
          </a:p>
          <a:p>
            <a:pPr lvl="1" eaLnBrk="1" hangingPunct="1">
              <a:lnSpc>
                <a:spcPct val="90000"/>
              </a:lnSpc>
            </a:pPr>
            <a:r>
              <a:rPr lang="en-US" sz="2000"/>
              <a:t>Ambulance example</a:t>
            </a:r>
          </a:p>
          <a:p>
            <a:pPr lvl="1" eaLnBrk="1" hangingPunct="1">
              <a:lnSpc>
                <a:spcPct val="90000"/>
              </a:lnSpc>
            </a:pPr>
            <a:r>
              <a:rPr lang="en-US" sz="2000"/>
              <a:t>Free tickets/gifts example </a:t>
            </a:r>
          </a:p>
          <a:p>
            <a:pPr eaLnBrk="1" hangingPunct="1">
              <a:lnSpc>
                <a:spcPct val="90000"/>
              </a:lnSpc>
            </a:pPr>
            <a:r>
              <a:rPr lang="en-US" sz="2400"/>
              <a:t>Stark Law</a:t>
            </a:r>
          </a:p>
          <a:p>
            <a:pPr lvl="1" eaLnBrk="1" hangingPunct="1">
              <a:lnSpc>
                <a:spcPct val="90000"/>
              </a:lnSpc>
            </a:pPr>
            <a:r>
              <a:rPr lang="en-US" sz="2000"/>
              <a:t>Physicians cannot have an ownership interest in an entity that offers a </a:t>
            </a:r>
            <a:r>
              <a:rPr lang="en-US" sz="2000" u="sng"/>
              <a:t>designated health service</a:t>
            </a:r>
          </a:p>
          <a:p>
            <a:pPr lvl="1" eaLnBrk="1" hangingPunct="1">
              <a:lnSpc>
                <a:spcPct val="90000"/>
              </a:lnSpc>
            </a:pPr>
            <a:r>
              <a:rPr lang="en-US" sz="2000"/>
              <a:t>Prohibit UNLESS you fall into a safe-harbor</a:t>
            </a:r>
          </a:p>
          <a:p>
            <a:pPr eaLnBrk="1" hangingPunct="1">
              <a:lnSpc>
                <a:spcPct val="90000"/>
              </a:lnSpc>
            </a:pPr>
            <a:r>
              <a:rPr lang="en-US" sz="2400"/>
              <a:t>False Claims Act – criminal law</a:t>
            </a:r>
          </a:p>
          <a:p>
            <a:pPr lvl="1" eaLnBrk="1" hangingPunct="1">
              <a:lnSpc>
                <a:spcPct val="90000"/>
              </a:lnSpc>
            </a:pPr>
            <a:r>
              <a:rPr lang="en-US" sz="2000"/>
              <a:t>Cannot bill a federal agency for services not rendered</a:t>
            </a:r>
          </a:p>
          <a:p>
            <a:pPr lvl="1" eaLnBrk="1" hangingPunct="1">
              <a:lnSpc>
                <a:spcPct val="90000"/>
              </a:lnSpc>
            </a:pPr>
            <a:r>
              <a:rPr lang="en-US" sz="2000"/>
              <a:t>Cannot “upcode”</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sz="3200"/>
              <a:t>Healthcare Law – Tort System/Litigation</a:t>
            </a:r>
          </a:p>
        </p:txBody>
      </p:sp>
      <p:sp>
        <p:nvSpPr>
          <p:cNvPr id="15362" name="Slide Number Placeholder 5"/>
          <p:cNvSpPr>
            <a:spLocks noGrp="1"/>
          </p:cNvSpPr>
          <p:nvPr>
            <p:ph type="sldNum" sz="quarter" idx="12"/>
          </p:nvPr>
        </p:nvSpPr>
        <p:spPr>
          <a:noFill/>
        </p:spPr>
        <p:txBody>
          <a:bodyPr/>
          <a:lstStyle/>
          <a:p>
            <a:fld id="{D2F11C78-D95D-4647-885E-248E8E2883DD}" type="slidenum">
              <a:rPr lang="en-US" smtClean="0">
                <a:latin typeface="Tahoma" pitchFamily="34" charset="0"/>
              </a:rPr>
              <a:pPr/>
              <a:t>7</a:t>
            </a:fld>
            <a:endParaRPr lang="en-US">
              <a:latin typeface="Tahoma" pitchFamily="34" charset="0"/>
            </a:endParaRPr>
          </a:p>
        </p:txBody>
      </p:sp>
      <p:sp>
        <p:nvSpPr>
          <p:cNvPr id="15364" name="Rectangle 3"/>
          <p:cNvSpPr>
            <a:spLocks noGrp="1" noChangeArrowheads="1"/>
          </p:cNvSpPr>
          <p:nvPr>
            <p:ph sz="quarter" idx="1"/>
          </p:nvPr>
        </p:nvSpPr>
        <p:spPr/>
        <p:txBody>
          <a:bodyPr/>
          <a:lstStyle/>
          <a:p>
            <a:pPr eaLnBrk="1" hangingPunct="1">
              <a:lnSpc>
                <a:spcPct val="90000"/>
              </a:lnSpc>
            </a:pPr>
            <a:r>
              <a:rPr lang="en-US" sz="2800"/>
              <a:t>Litigation</a:t>
            </a:r>
          </a:p>
          <a:p>
            <a:pPr lvl="1" eaLnBrk="1" hangingPunct="1">
              <a:lnSpc>
                <a:spcPct val="90000"/>
              </a:lnSpc>
            </a:pPr>
            <a:r>
              <a:rPr lang="en-US" sz="2400"/>
              <a:t>Complaint</a:t>
            </a:r>
          </a:p>
          <a:p>
            <a:pPr lvl="1" eaLnBrk="1" hangingPunct="1">
              <a:lnSpc>
                <a:spcPct val="90000"/>
              </a:lnSpc>
            </a:pPr>
            <a:r>
              <a:rPr lang="en-US" sz="2400"/>
              <a:t>Response</a:t>
            </a:r>
          </a:p>
          <a:p>
            <a:pPr lvl="2" eaLnBrk="1" hangingPunct="1">
              <a:lnSpc>
                <a:spcPct val="90000"/>
              </a:lnSpc>
            </a:pPr>
            <a:r>
              <a:rPr lang="en-US" sz="2000"/>
              <a:t>Meeting with Judge to discuss settlement/scheduling</a:t>
            </a:r>
          </a:p>
          <a:p>
            <a:pPr lvl="1" eaLnBrk="1" hangingPunct="1">
              <a:lnSpc>
                <a:spcPct val="90000"/>
              </a:lnSpc>
            </a:pPr>
            <a:r>
              <a:rPr lang="en-US" sz="2400"/>
              <a:t>Discovery</a:t>
            </a:r>
          </a:p>
          <a:p>
            <a:pPr lvl="2" eaLnBrk="1" hangingPunct="1">
              <a:lnSpc>
                <a:spcPct val="90000"/>
              </a:lnSpc>
            </a:pPr>
            <a:r>
              <a:rPr lang="en-US" sz="2000"/>
              <a:t>Meeting with Judge to discuss settlement/scheduling</a:t>
            </a:r>
          </a:p>
          <a:p>
            <a:pPr lvl="1" eaLnBrk="1" hangingPunct="1">
              <a:lnSpc>
                <a:spcPct val="90000"/>
              </a:lnSpc>
            </a:pPr>
            <a:r>
              <a:rPr lang="en-US" sz="2400"/>
              <a:t>Trial – Jury or Judge</a:t>
            </a:r>
          </a:p>
          <a:p>
            <a:pPr lvl="2" eaLnBrk="1" hangingPunct="1">
              <a:lnSpc>
                <a:spcPct val="90000"/>
              </a:lnSpc>
            </a:pPr>
            <a:r>
              <a:rPr lang="en-US" sz="2000"/>
              <a:t>Meeting with Judge to discuss settlement/scheduling</a:t>
            </a:r>
          </a:p>
          <a:p>
            <a:pPr lvl="1" eaLnBrk="1" hangingPunct="1">
              <a:lnSpc>
                <a:spcPct val="90000"/>
              </a:lnSpc>
            </a:pPr>
            <a:r>
              <a:rPr lang="en-US" sz="2400"/>
              <a:t>Verdict</a:t>
            </a:r>
          </a:p>
          <a:p>
            <a:pPr lvl="1" eaLnBrk="1" hangingPunct="1">
              <a:lnSpc>
                <a:spcPct val="90000"/>
              </a:lnSpc>
            </a:pPr>
            <a:r>
              <a:rPr lang="en-US" sz="2400"/>
              <a:t>Appeals</a:t>
            </a:r>
          </a:p>
          <a:p>
            <a:pPr lvl="1" eaLnBrk="1" hangingPunct="1">
              <a:lnSpc>
                <a:spcPct val="90000"/>
              </a:lnSpc>
            </a:pPr>
            <a:endParaRPr lang="en-US" sz="2400"/>
          </a:p>
          <a:p>
            <a:pPr eaLnBrk="1" hangingPunct="1">
              <a:lnSpc>
                <a:spcPct val="90000"/>
              </a:lnSpc>
            </a:pPr>
            <a:endParaRPr lang="en-US" sz="280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sz="4000"/>
              <a:t>Healthcare Law – Torts/Litigation</a:t>
            </a:r>
          </a:p>
        </p:txBody>
      </p:sp>
      <p:sp>
        <p:nvSpPr>
          <p:cNvPr id="16386" name="Slide Number Placeholder 5"/>
          <p:cNvSpPr>
            <a:spLocks noGrp="1"/>
          </p:cNvSpPr>
          <p:nvPr>
            <p:ph type="sldNum" sz="quarter" idx="12"/>
          </p:nvPr>
        </p:nvSpPr>
        <p:spPr>
          <a:noFill/>
        </p:spPr>
        <p:txBody>
          <a:bodyPr/>
          <a:lstStyle/>
          <a:p>
            <a:fld id="{BA35926C-761C-4999-864C-262E8C3E482C}" type="slidenum">
              <a:rPr lang="en-US" smtClean="0">
                <a:latin typeface="Tahoma" pitchFamily="34" charset="0"/>
              </a:rPr>
              <a:pPr/>
              <a:t>8</a:t>
            </a:fld>
            <a:endParaRPr lang="en-US">
              <a:latin typeface="Tahoma" pitchFamily="34" charset="0"/>
            </a:endParaRPr>
          </a:p>
        </p:txBody>
      </p:sp>
      <p:sp>
        <p:nvSpPr>
          <p:cNvPr id="16388" name="Rectangle 3"/>
          <p:cNvSpPr>
            <a:spLocks noGrp="1" noChangeArrowheads="1"/>
          </p:cNvSpPr>
          <p:nvPr>
            <p:ph sz="quarter" idx="1"/>
          </p:nvPr>
        </p:nvSpPr>
        <p:spPr/>
        <p:txBody>
          <a:bodyPr/>
          <a:lstStyle/>
          <a:p>
            <a:pPr eaLnBrk="1" hangingPunct="1">
              <a:lnSpc>
                <a:spcPct val="80000"/>
              </a:lnSpc>
            </a:pPr>
            <a:r>
              <a:rPr lang="en-US" sz="2400" dirty="0"/>
              <a:t>Tort = personal injury</a:t>
            </a:r>
          </a:p>
          <a:p>
            <a:pPr eaLnBrk="1" hangingPunct="1">
              <a:lnSpc>
                <a:spcPct val="80000"/>
              </a:lnSpc>
            </a:pPr>
            <a:r>
              <a:rPr lang="en-US" sz="2400" dirty="0" err="1"/>
              <a:t>Tortfeasor</a:t>
            </a:r>
            <a:r>
              <a:rPr lang="en-US" sz="2400" dirty="0"/>
              <a:t> – the person who committed the tort</a:t>
            </a:r>
          </a:p>
          <a:p>
            <a:pPr eaLnBrk="1" hangingPunct="1">
              <a:lnSpc>
                <a:spcPct val="80000"/>
              </a:lnSpc>
            </a:pPr>
            <a:r>
              <a:rPr lang="en-US" sz="2400" dirty="0"/>
              <a:t>Negligence = </a:t>
            </a:r>
            <a:r>
              <a:rPr lang="en-US" sz="2400" u="sng" dirty="0"/>
              <a:t>Reasonable Person</a:t>
            </a:r>
            <a:r>
              <a:rPr lang="en-US" sz="2400" dirty="0"/>
              <a:t> standard</a:t>
            </a:r>
          </a:p>
          <a:p>
            <a:pPr eaLnBrk="1" hangingPunct="1">
              <a:lnSpc>
                <a:spcPct val="80000"/>
              </a:lnSpc>
            </a:pPr>
            <a:r>
              <a:rPr lang="en-US" sz="2400" dirty="0"/>
              <a:t>Negligence</a:t>
            </a:r>
          </a:p>
          <a:p>
            <a:pPr lvl="1" eaLnBrk="1" hangingPunct="1">
              <a:lnSpc>
                <a:spcPct val="80000"/>
              </a:lnSpc>
            </a:pPr>
            <a:r>
              <a:rPr lang="en-US" sz="2000" dirty="0"/>
              <a:t>Duty </a:t>
            </a:r>
          </a:p>
          <a:p>
            <a:pPr lvl="1" eaLnBrk="1" hangingPunct="1">
              <a:lnSpc>
                <a:spcPct val="80000"/>
              </a:lnSpc>
            </a:pPr>
            <a:r>
              <a:rPr lang="en-US" sz="2000" dirty="0"/>
              <a:t>Breach</a:t>
            </a:r>
          </a:p>
          <a:p>
            <a:pPr lvl="1" eaLnBrk="1" hangingPunct="1">
              <a:lnSpc>
                <a:spcPct val="80000"/>
              </a:lnSpc>
            </a:pPr>
            <a:r>
              <a:rPr lang="en-US" sz="2000" dirty="0"/>
              <a:t>Causation</a:t>
            </a:r>
          </a:p>
          <a:p>
            <a:pPr lvl="1" eaLnBrk="1" hangingPunct="1">
              <a:lnSpc>
                <a:spcPct val="80000"/>
              </a:lnSpc>
            </a:pPr>
            <a:r>
              <a:rPr lang="en-US" sz="2000" dirty="0"/>
              <a:t>Damages</a:t>
            </a:r>
          </a:p>
          <a:p>
            <a:pPr eaLnBrk="1" hangingPunct="1">
              <a:lnSpc>
                <a:spcPct val="80000"/>
              </a:lnSpc>
            </a:pPr>
            <a:r>
              <a:rPr lang="en-US" sz="2400" dirty="0"/>
              <a:t>Prima Facie Case</a:t>
            </a:r>
          </a:p>
          <a:p>
            <a:pPr eaLnBrk="1" hangingPunct="1">
              <a:lnSpc>
                <a:spcPct val="80000"/>
              </a:lnSpc>
            </a:pPr>
            <a:r>
              <a:rPr lang="en-US" sz="2400" dirty="0"/>
              <a:t>Burden is on the Plaintiff to prove each element</a:t>
            </a:r>
          </a:p>
          <a:p>
            <a:pPr eaLnBrk="1" hangingPunct="1">
              <a:lnSpc>
                <a:spcPct val="80000"/>
              </a:lnSpc>
            </a:pPr>
            <a:r>
              <a:rPr lang="en-US" sz="2400" dirty="0"/>
              <a:t>Medical malpractice = standard of care</a:t>
            </a:r>
          </a:p>
          <a:p>
            <a:pPr eaLnBrk="1" hangingPunct="1">
              <a:lnSpc>
                <a:spcPct val="80000"/>
              </a:lnSpc>
            </a:pPr>
            <a:r>
              <a:rPr lang="en-US" sz="2400" dirty="0"/>
              <a:t>Medical malpractice = battle of the experts</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Employment Law	</a:t>
            </a:r>
          </a:p>
        </p:txBody>
      </p:sp>
      <p:sp>
        <p:nvSpPr>
          <p:cNvPr id="17411" name="Rectangle 3"/>
          <p:cNvSpPr>
            <a:spLocks noGrp="1" noChangeArrowheads="1"/>
          </p:cNvSpPr>
          <p:nvPr>
            <p:ph sz="quarter" idx="1"/>
          </p:nvPr>
        </p:nvSpPr>
        <p:spPr/>
        <p:txBody>
          <a:bodyPr/>
          <a:lstStyle/>
          <a:p>
            <a:pPr>
              <a:lnSpc>
                <a:spcPct val="80000"/>
              </a:lnSpc>
            </a:pPr>
            <a:r>
              <a:rPr lang="en-US" sz="2800" dirty="0"/>
              <a:t>“At Will” employment</a:t>
            </a:r>
          </a:p>
          <a:p>
            <a:pPr lvl="1">
              <a:lnSpc>
                <a:spcPct val="80000"/>
              </a:lnSpc>
            </a:pPr>
            <a:r>
              <a:rPr lang="en-US" sz="2400" dirty="0"/>
              <a:t>Can still prove discrimination, but can be tough to do (protected classes)</a:t>
            </a:r>
          </a:p>
          <a:p>
            <a:pPr lvl="2">
              <a:lnSpc>
                <a:spcPct val="80000"/>
              </a:lnSpc>
            </a:pPr>
            <a:r>
              <a:rPr lang="en-US" sz="2000" dirty="0"/>
              <a:t>Race/ethnicity/religion/color/national origin</a:t>
            </a:r>
          </a:p>
          <a:p>
            <a:pPr lvl="2">
              <a:lnSpc>
                <a:spcPct val="80000"/>
              </a:lnSpc>
            </a:pPr>
            <a:r>
              <a:rPr lang="en-US" sz="2000" dirty="0"/>
              <a:t>Age (over 40)</a:t>
            </a:r>
          </a:p>
          <a:p>
            <a:pPr lvl="2">
              <a:lnSpc>
                <a:spcPct val="80000"/>
              </a:lnSpc>
            </a:pPr>
            <a:r>
              <a:rPr lang="en-US" sz="2000" dirty="0"/>
              <a:t>Gender</a:t>
            </a:r>
          </a:p>
          <a:p>
            <a:pPr lvl="2">
              <a:lnSpc>
                <a:spcPct val="80000"/>
              </a:lnSpc>
            </a:pPr>
            <a:r>
              <a:rPr lang="en-US" sz="2000" dirty="0"/>
              <a:t>Disability (physical or mental)</a:t>
            </a:r>
          </a:p>
          <a:p>
            <a:pPr>
              <a:lnSpc>
                <a:spcPct val="80000"/>
              </a:lnSpc>
            </a:pPr>
            <a:endParaRPr lang="en-US" sz="2800" dirty="0"/>
          </a:p>
          <a:p>
            <a:pPr>
              <a:lnSpc>
                <a:spcPct val="80000"/>
              </a:lnSpc>
            </a:pPr>
            <a:r>
              <a:rPr lang="en-US" sz="2800" dirty="0"/>
              <a:t>“Contractual” employment</a:t>
            </a:r>
          </a:p>
          <a:p>
            <a:pPr>
              <a:lnSpc>
                <a:spcPct val="80000"/>
              </a:lnSpc>
            </a:pPr>
            <a:endParaRPr lang="en-US" sz="2800" dirty="0"/>
          </a:p>
          <a:p>
            <a:pPr>
              <a:lnSpc>
                <a:spcPct val="80000"/>
              </a:lnSpc>
            </a:pPr>
            <a:r>
              <a:rPr lang="en-US" sz="2800" dirty="0"/>
              <a:t>Discrimination</a:t>
            </a:r>
          </a:p>
          <a:p>
            <a:pPr lvl="1">
              <a:lnSpc>
                <a:spcPct val="80000"/>
              </a:lnSpc>
            </a:pPr>
            <a:r>
              <a:rPr lang="en-US" sz="2400" dirty="0"/>
              <a:t>Employment policies must be applicable to all classes</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t>Employment Law</a:t>
            </a:r>
          </a:p>
        </p:txBody>
      </p:sp>
      <p:sp>
        <p:nvSpPr>
          <p:cNvPr id="18436" name="Slide Number Placeholder 3"/>
          <p:cNvSpPr>
            <a:spLocks noGrp="1"/>
          </p:cNvSpPr>
          <p:nvPr>
            <p:ph type="sldNum" sz="quarter" idx="12"/>
          </p:nvPr>
        </p:nvSpPr>
        <p:spPr>
          <a:noFill/>
        </p:spPr>
        <p:txBody>
          <a:bodyPr/>
          <a:lstStyle/>
          <a:p>
            <a:fld id="{54BFAB4F-548C-4EE9-BDA6-6B79536B79B8}" type="slidenum">
              <a:rPr lang="en-US" smtClean="0">
                <a:latin typeface="Tahoma" pitchFamily="34" charset="0"/>
              </a:rPr>
              <a:pPr/>
              <a:t>10</a:t>
            </a:fld>
            <a:endParaRPr lang="en-US">
              <a:latin typeface="Tahoma" pitchFamily="34" charset="0"/>
            </a:endParaRPr>
          </a:p>
        </p:txBody>
      </p:sp>
      <p:sp>
        <p:nvSpPr>
          <p:cNvPr id="18435" name="Content Placeholder 2"/>
          <p:cNvSpPr>
            <a:spLocks noGrp="1"/>
          </p:cNvSpPr>
          <p:nvPr>
            <p:ph sz="quarter" idx="1"/>
          </p:nvPr>
        </p:nvSpPr>
        <p:spPr>
          <a:xfrm>
            <a:off x="838200" y="1524000"/>
            <a:ext cx="7772400" cy="4687887"/>
          </a:xfrm>
        </p:spPr>
        <p:txBody>
          <a:bodyPr/>
          <a:lstStyle/>
          <a:p>
            <a:pPr>
              <a:lnSpc>
                <a:spcPct val="80000"/>
              </a:lnSpc>
            </a:pPr>
            <a:r>
              <a:rPr lang="en-US" sz="2000" dirty="0"/>
              <a:t>Sexual Harassment </a:t>
            </a:r>
          </a:p>
          <a:p>
            <a:pPr lvl="1">
              <a:lnSpc>
                <a:spcPct val="80000"/>
              </a:lnSpc>
            </a:pPr>
            <a:r>
              <a:rPr lang="en-US" sz="1800" dirty="0"/>
              <a:t>Pattern; and/or </a:t>
            </a:r>
          </a:p>
          <a:p>
            <a:pPr lvl="1">
              <a:lnSpc>
                <a:spcPct val="80000"/>
              </a:lnSpc>
            </a:pPr>
            <a:r>
              <a:rPr lang="en-US" sz="1800" dirty="0"/>
              <a:t>Position of authority</a:t>
            </a:r>
            <a:endParaRPr lang="en-US" sz="2000" dirty="0"/>
          </a:p>
          <a:p>
            <a:r>
              <a:rPr lang="en-US" sz="2000" b="1" dirty="0"/>
              <a:t>Sexual Harassment - EEOC</a:t>
            </a:r>
          </a:p>
          <a:p>
            <a:r>
              <a:rPr lang="en-US" sz="1400" dirty="0"/>
              <a:t>It is unlawful to harass a person (an applicant or employee) because of that person’s sex. Harassment can include “sexual harassment” or unwelcome sexual advances, requests for sexual favors, and other verbal or physical harassment of a sexual nature.</a:t>
            </a:r>
          </a:p>
          <a:p>
            <a:r>
              <a:rPr lang="en-US" sz="1400" dirty="0"/>
              <a:t>Harassment does not have to be of a sexual nature, however, and can include offensive remarks about a person’s sex. For example, it is illegal to harass a woman by making offensive comments about women in general.</a:t>
            </a:r>
          </a:p>
          <a:p>
            <a:r>
              <a:rPr lang="en-US" sz="1400" dirty="0"/>
              <a:t>Both victim and the harasser can be either a woman or a man, and the victim and harasser can be the same sex.</a:t>
            </a:r>
          </a:p>
          <a:p>
            <a:r>
              <a:rPr lang="en-US" sz="1400" dirty="0"/>
              <a:t>Although the law doesn’t prohibit simple teasing, offhand comments, or isolated incidents that are not very serious, </a:t>
            </a:r>
            <a:r>
              <a:rPr lang="en-US" sz="1400" u="sng" dirty="0"/>
              <a:t>harassment is illegal when it is so frequent or severe that it creates a hostile or offensive work environment or when it results in an adverse employment decision (such as the victim being fired or demoted).</a:t>
            </a:r>
          </a:p>
          <a:p>
            <a:r>
              <a:rPr lang="en-US" sz="1400" dirty="0"/>
              <a:t>The harasser can be the victim's supervisor, a supervisor in another area, a co-worker, or someone who is not an employee of the employer, such as a client or customer.</a:t>
            </a:r>
          </a:p>
          <a:p>
            <a:pPr>
              <a:lnSpc>
                <a:spcPct val="80000"/>
              </a:lnSpc>
            </a:pPr>
            <a:endParaRPr lang="en-US" sz="2800" dirty="0"/>
          </a:p>
          <a:p>
            <a:pPr>
              <a:lnSpc>
                <a:spcPct val="80000"/>
              </a:lnSpc>
            </a:pPr>
            <a:endParaRPr lang="en-US" sz="2800" dirty="0"/>
          </a:p>
          <a:p>
            <a:endParaRPr lang="en-US" dirty="0"/>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Employment Law</a:t>
            </a:r>
          </a:p>
        </p:txBody>
      </p:sp>
      <p:sp>
        <p:nvSpPr>
          <p:cNvPr id="4" name="Slide Number Placeholder 3"/>
          <p:cNvSpPr>
            <a:spLocks noGrp="1"/>
          </p:cNvSpPr>
          <p:nvPr>
            <p:ph type="sldNum" sz="quarter" idx="12"/>
          </p:nvPr>
        </p:nvSpPr>
        <p:spPr/>
        <p:txBody>
          <a:bodyPr/>
          <a:lstStyle/>
          <a:p>
            <a:pPr>
              <a:defRPr/>
            </a:pPr>
            <a:fld id="{D750095A-A60C-498E-A4C3-020161098C54}" type="slidenum">
              <a:rPr lang="en-US" smtClean="0"/>
              <a:pPr>
                <a:defRPr/>
              </a:pPr>
              <a:t>11</a:t>
            </a:fld>
            <a:endParaRPr lang="en-US"/>
          </a:p>
        </p:txBody>
      </p:sp>
      <p:sp>
        <p:nvSpPr>
          <p:cNvPr id="3" name="Content Placeholder 2"/>
          <p:cNvSpPr>
            <a:spLocks noGrp="1"/>
          </p:cNvSpPr>
          <p:nvPr>
            <p:ph sz="quarter" idx="1"/>
          </p:nvPr>
        </p:nvSpPr>
        <p:spPr/>
        <p:txBody>
          <a:bodyPr/>
          <a:lstStyle/>
          <a:p>
            <a:r>
              <a:rPr lang="en-US" dirty="0" err="1"/>
              <a:t>Facebook</a:t>
            </a:r>
            <a:r>
              <a:rPr lang="en-US" dirty="0"/>
              <a:t> and Twitter – free speech?</a:t>
            </a:r>
          </a:p>
          <a:p>
            <a:endParaRPr lang="en-US" dirty="0"/>
          </a:p>
          <a:p>
            <a:pPr>
              <a:lnSpc>
                <a:spcPct val="80000"/>
              </a:lnSpc>
            </a:pPr>
            <a:r>
              <a:rPr lang="en-US" dirty="0"/>
              <a:t>Free Speech – 1</a:t>
            </a:r>
            <a:r>
              <a:rPr lang="en-US" baseline="30000" dirty="0"/>
              <a:t>st</a:t>
            </a:r>
            <a:r>
              <a:rPr lang="en-US" dirty="0"/>
              <a:t> Amendment </a:t>
            </a:r>
          </a:p>
          <a:p>
            <a:pPr lvl="1">
              <a:lnSpc>
                <a:spcPct val="80000"/>
              </a:lnSpc>
            </a:pPr>
            <a:r>
              <a:rPr lang="en-US" dirty="0"/>
              <a:t>Government cannot interfere with the right to free speech</a:t>
            </a:r>
          </a:p>
          <a:p>
            <a:pPr lvl="1">
              <a:lnSpc>
                <a:spcPct val="80000"/>
              </a:lnSpc>
            </a:pPr>
            <a:r>
              <a:rPr lang="en-US" dirty="0"/>
              <a:t>Employers, however, can </a:t>
            </a:r>
          </a:p>
          <a:p>
            <a:pPr lvl="1">
              <a:lnSpc>
                <a:spcPct val="80000"/>
              </a:lnSpc>
            </a:pPr>
            <a:r>
              <a:rPr lang="en-US" dirty="0"/>
              <a:t>Use of social media in the workplace</a:t>
            </a:r>
          </a:p>
          <a:p>
            <a:pPr lvl="2">
              <a:lnSpc>
                <a:spcPct val="80000"/>
              </a:lnSpc>
            </a:pPr>
            <a:r>
              <a:rPr lang="en-US" dirty="0" err="1"/>
              <a:t>Facebook</a:t>
            </a:r>
            <a:r>
              <a:rPr lang="en-US" dirty="0"/>
              <a:t> and hiring practices</a:t>
            </a:r>
          </a:p>
          <a:p>
            <a:pPr lvl="2">
              <a:lnSpc>
                <a:spcPct val="80000"/>
              </a:lnSpc>
            </a:pPr>
            <a:r>
              <a:rPr lang="en-US" dirty="0" err="1"/>
              <a:t>Facebook</a:t>
            </a:r>
            <a:r>
              <a:rPr lang="en-US" dirty="0"/>
              <a:t> and Twitter – bashing your employer</a:t>
            </a:r>
          </a:p>
          <a:p>
            <a:endParaRPr lang="en-US"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sz="3200"/>
              <a:t>Healthcare Law – Corporate/Contracts</a:t>
            </a:r>
            <a:r>
              <a:rPr lang="en-US"/>
              <a:t> </a:t>
            </a:r>
          </a:p>
        </p:txBody>
      </p:sp>
      <p:sp>
        <p:nvSpPr>
          <p:cNvPr id="19458" name="Slide Number Placeholder 5"/>
          <p:cNvSpPr>
            <a:spLocks noGrp="1"/>
          </p:cNvSpPr>
          <p:nvPr>
            <p:ph type="sldNum" sz="quarter" idx="12"/>
          </p:nvPr>
        </p:nvSpPr>
        <p:spPr>
          <a:noFill/>
        </p:spPr>
        <p:txBody>
          <a:bodyPr/>
          <a:lstStyle/>
          <a:p>
            <a:fld id="{5405C976-9952-4F8D-9ACC-32302E50F8D1}" type="slidenum">
              <a:rPr lang="en-US" smtClean="0">
                <a:latin typeface="Tahoma" pitchFamily="34" charset="0"/>
              </a:rPr>
              <a:pPr/>
              <a:t>12</a:t>
            </a:fld>
            <a:endParaRPr lang="en-US">
              <a:latin typeface="Tahoma" pitchFamily="34" charset="0"/>
            </a:endParaRPr>
          </a:p>
        </p:txBody>
      </p:sp>
      <p:sp>
        <p:nvSpPr>
          <p:cNvPr id="19460" name="Rectangle 3"/>
          <p:cNvSpPr>
            <a:spLocks noGrp="1" noChangeArrowheads="1"/>
          </p:cNvSpPr>
          <p:nvPr>
            <p:ph sz="quarter" idx="1"/>
          </p:nvPr>
        </p:nvSpPr>
        <p:spPr/>
        <p:txBody>
          <a:bodyPr/>
          <a:lstStyle/>
          <a:p>
            <a:pPr eaLnBrk="1" hangingPunct="1"/>
            <a:r>
              <a:rPr lang="en-US" sz="2800" dirty="0"/>
              <a:t>Transactions/Mergers and Acquisitions</a:t>
            </a:r>
          </a:p>
          <a:p>
            <a:pPr eaLnBrk="1" hangingPunct="1"/>
            <a:r>
              <a:rPr lang="en-US" sz="2800" dirty="0"/>
              <a:t>Anti-trust law (anti-competitive behavior)</a:t>
            </a:r>
          </a:p>
          <a:p>
            <a:pPr lvl="1" eaLnBrk="1" hangingPunct="1"/>
            <a:r>
              <a:rPr lang="en-US" sz="2400" dirty="0"/>
              <a:t>Monopoly – single supplier</a:t>
            </a:r>
          </a:p>
          <a:p>
            <a:pPr lvl="1" eaLnBrk="1" hangingPunct="1"/>
            <a:r>
              <a:rPr lang="en-US" sz="2400" dirty="0"/>
              <a:t>Collusion</a:t>
            </a:r>
          </a:p>
          <a:p>
            <a:pPr eaLnBrk="1" hangingPunct="1"/>
            <a:r>
              <a:rPr lang="en-US" sz="2800" dirty="0"/>
              <a:t>Contracts</a:t>
            </a:r>
          </a:p>
          <a:p>
            <a:pPr lvl="1" eaLnBrk="1" hangingPunct="1"/>
            <a:r>
              <a:rPr lang="en-US" sz="2400" dirty="0"/>
              <a:t>Four-corner doctrine</a:t>
            </a:r>
          </a:p>
          <a:p>
            <a:pPr lvl="1" eaLnBrk="1" hangingPunct="1"/>
            <a:r>
              <a:rPr lang="en-US" sz="2400" dirty="0"/>
              <a:t>Want all important aspects of the deal in the contract</a:t>
            </a:r>
          </a:p>
          <a:p>
            <a:pPr lvl="1" eaLnBrk="1" hangingPunct="1"/>
            <a:r>
              <a:rPr lang="en-US" sz="2400" dirty="0"/>
              <a:t>Breach of contract – specific performance</a:t>
            </a:r>
          </a:p>
          <a:p>
            <a:pPr lvl="1" eaLnBrk="1" hangingPunct="1"/>
            <a:endParaRPr lang="en-US" dirty="0"/>
          </a:p>
          <a:p>
            <a:pPr eaLnBrk="1" hangingPunct="1"/>
            <a:endParaRPr lang="en-US"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a:t>Public Health Law</a:t>
            </a:r>
          </a:p>
        </p:txBody>
      </p:sp>
      <p:sp>
        <p:nvSpPr>
          <p:cNvPr id="20482" name="Slide Number Placeholder 5"/>
          <p:cNvSpPr>
            <a:spLocks noGrp="1"/>
          </p:cNvSpPr>
          <p:nvPr>
            <p:ph type="sldNum" sz="quarter" idx="12"/>
          </p:nvPr>
        </p:nvSpPr>
        <p:spPr>
          <a:noFill/>
        </p:spPr>
        <p:txBody>
          <a:bodyPr/>
          <a:lstStyle/>
          <a:p>
            <a:fld id="{99AFC3F6-391E-4FBF-AE58-F723D0FEFE1A}" type="slidenum">
              <a:rPr lang="en-US" smtClean="0">
                <a:latin typeface="Tahoma" pitchFamily="34" charset="0"/>
              </a:rPr>
              <a:pPr/>
              <a:t>13</a:t>
            </a:fld>
            <a:endParaRPr lang="en-US">
              <a:latin typeface="Tahoma" pitchFamily="34" charset="0"/>
            </a:endParaRPr>
          </a:p>
        </p:txBody>
      </p:sp>
      <p:sp>
        <p:nvSpPr>
          <p:cNvPr id="20484" name="Rectangle 3"/>
          <p:cNvSpPr>
            <a:spLocks noGrp="1" noChangeArrowheads="1"/>
          </p:cNvSpPr>
          <p:nvPr>
            <p:ph sz="quarter" idx="1"/>
          </p:nvPr>
        </p:nvSpPr>
        <p:spPr/>
        <p:txBody>
          <a:bodyPr/>
          <a:lstStyle/>
          <a:p>
            <a:pPr eaLnBrk="1" hangingPunct="1">
              <a:lnSpc>
                <a:spcPct val="90000"/>
              </a:lnSpc>
            </a:pPr>
            <a:r>
              <a:rPr lang="en-US" sz="2800"/>
              <a:t>State’s “police power” to protect the health, safety, welfare and general well-being of the citizens</a:t>
            </a:r>
          </a:p>
          <a:p>
            <a:pPr eaLnBrk="1" hangingPunct="1">
              <a:lnSpc>
                <a:spcPct val="90000"/>
              </a:lnSpc>
            </a:pPr>
            <a:r>
              <a:rPr lang="en-US" sz="2800"/>
              <a:t>Police Power = 14</a:t>
            </a:r>
            <a:r>
              <a:rPr lang="en-US" sz="2800" baseline="30000"/>
              <a:t>th</a:t>
            </a:r>
            <a:r>
              <a:rPr lang="en-US" sz="2800"/>
              <a:t> Amendment of Constitution</a:t>
            </a:r>
          </a:p>
          <a:p>
            <a:pPr eaLnBrk="1" hangingPunct="1">
              <a:lnSpc>
                <a:spcPct val="90000"/>
              </a:lnSpc>
            </a:pPr>
            <a:r>
              <a:rPr lang="en-US" sz="2800"/>
              <a:t>Reasonable to accomplish the government’s goal (rather than arbitrary and capricious)</a:t>
            </a:r>
          </a:p>
          <a:p>
            <a:pPr eaLnBrk="1" hangingPunct="1">
              <a:lnSpc>
                <a:spcPct val="90000"/>
              </a:lnSpc>
            </a:pPr>
            <a:r>
              <a:rPr lang="en-US" sz="2800"/>
              <a:t>Does public interest outweigh individual civil liberties?</a:t>
            </a:r>
          </a:p>
          <a:p>
            <a:pPr eaLnBrk="1" hangingPunct="1">
              <a:lnSpc>
                <a:spcPct val="90000"/>
              </a:lnSpc>
            </a:pPr>
            <a:r>
              <a:rPr lang="en-US" sz="2800"/>
              <a:t>Vaccination cases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Public Health Law</a:t>
            </a:r>
          </a:p>
        </p:txBody>
      </p:sp>
      <p:sp>
        <p:nvSpPr>
          <p:cNvPr id="21507" name="Rectangle 3"/>
          <p:cNvSpPr>
            <a:spLocks noGrp="1" noChangeArrowheads="1"/>
          </p:cNvSpPr>
          <p:nvPr>
            <p:ph sz="quarter" idx="1"/>
          </p:nvPr>
        </p:nvSpPr>
        <p:spPr/>
        <p:txBody>
          <a:bodyPr/>
          <a:lstStyle/>
          <a:p>
            <a:pPr>
              <a:lnSpc>
                <a:spcPct val="80000"/>
              </a:lnSpc>
            </a:pPr>
            <a:r>
              <a:rPr lang="en-US" sz="1800"/>
              <a:t>Jacobson v. Massachusetts – 197 US 11 (1905)</a:t>
            </a:r>
          </a:p>
          <a:p>
            <a:pPr>
              <a:lnSpc>
                <a:spcPct val="80000"/>
              </a:lnSpc>
            </a:pPr>
            <a:r>
              <a:rPr lang="en-US" sz="1800"/>
              <a:t>Facts</a:t>
            </a:r>
          </a:p>
          <a:p>
            <a:pPr>
              <a:lnSpc>
                <a:spcPct val="80000"/>
              </a:lnSpc>
            </a:pPr>
            <a:r>
              <a:rPr lang="en-US" sz="1800"/>
              <a:t>Pages 14-18 – Jacobson’s argument</a:t>
            </a:r>
          </a:p>
          <a:p>
            <a:pPr>
              <a:lnSpc>
                <a:spcPct val="80000"/>
              </a:lnSpc>
            </a:pPr>
            <a:r>
              <a:rPr lang="en-US" sz="1800"/>
              <a:t>Pages 18-22 – Massachusetts’ argument</a:t>
            </a:r>
          </a:p>
          <a:p>
            <a:pPr>
              <a:lnSpc>
                <a:spcPct val="80000"/>
              </a:lnSpc>
            </a:pPr>
            <a:r>
              <a:rPr lang="en-US" sz="1800"/>
              <a:t>Pages 22-39 – USSC’s opinion – Justice Harlan</a:t>
            </a:r>
          </a:p>
          <a:p>
            <a:pPr>
              <a:lnSpc>
                <a:spcPct val="80000"/>
              </a:lnSpc>
            </a:pPr>
            <a:r>
              <a:rPr lang="en-US" sz="1800"/>
              <a:t>Dissent not published </a:t>
            </a:r>
          </a:p>
          <a:p>
            <a:pPr>
              <a:lnSpc>
                <a:spcPct val="80000"/>
              </a:lnSpc>
            </a:pPr>
            <a:r>
              <a:rPr lang="en-US" sz="1800"/>
              <a:t>Pg. 31 – crux of argument; cannot be argued that the “…means prescribed by the State . . . has no real or substantial relation to the protection of the public health and public safety.”  </a:t>
            </a:r>
          </a:p>
          <a:p>
            <a:pPr>
              <a:lnSpc>
                <a:spcPct val="80000"/>
              </a:lnSpc>
            </a:pPr>
            <a:r>
              <a:rPr lang="en-US" sz="1800"/>
              <a:t>Issue – reasonable for state to impose vaccinations?  Individual liberty v. state interest (police power).</a:t>
            </a:r>
          </a:p>
          <a:p>
            <a:pPr>
              <a:lnSpc>
                <a:spcPct val="80000"/>
              </a:lnSpc>
            </a:pPr>
            <a:r>
              <a:rPr lang="en-US" sz="1800"/>
              <a:t>14</a:t>
            </a:r>
            <a:r>
              <a:rPr lang="en-US" sz="1800" baseline="30000"/>
              <a:t>th</a:t>
            </a:r>
            <a:r>
              <a:rPr lang="en-US" sz="1800"/>
              <a:t> Amendment – “Government shall not make or enforce any law abridging the privileges and immunities of citizens of the United States, nor deprive any person of life, liberty or property without the due process of law…”</a:t>
            </a:r>
            <a:r>
              <a:rPr lang="en-US" sz="2000"/>
              <a:t> </a:t>
            </a:r>
          </a:p>
          <a:p>
            <a:pPr>
              <a:lnSpc>
                <a:spcPct val="80000"/>
              </a:lnSpc>
            </a:pPr>
            <a:endParaRPr lang="en-US" sz="1800"/>
          </a:p>
          <a:p>
            <a:pPr>
              <a:lnSpc>
                <a:spcPct val="80000"/>
              </a:lnSpc>
            </a:pPr>
            <a:endParaRPr lang="en-US" sz="200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Public Health Law</a:t>
            </a:r>
          </a:p>
        </p:txBody>
      </p:sp>
      <p:sp>
        <p:nvSpPr>
          <p:cNvPr id="22531" name="Rectangle 3"/>
          <p:cNvSpPr>
            <a:spLocks noGrp="1" noChangeArrowheads="1"/>
          </p:cNvSpPr>
          <p:nvPr>
            <p:ph sz="quarter" idx="1"/>
          </p:nvPr>
        </p:nvSpPr>
        <p:spPr/>
        <p:txBody>
          <a:bodyPr/>
          <a:lstStyle/>
          <a:p>
            <a:r>
              <a:rPr lang="en-US" sz="2400"/>
              <a:t>Jacobson v. Massachusetts:  It’s Not Your Great-Great-Grandfather’s Public Health Law</a:t>
            </a:r>
          </a:p>
          <a:p>
            <a:endParaRPr lang="en-US" sz="2400"/>
          </a:p>
          <a:p>
            <a:r>
              <a:rPr lang="en-US" sz="2400"/>
              <a:t>Buck v. Bell – 274 US 200 (1927)</a:t>
            </a:r>
          </a:p>
          <a:p>
            <a:pPr lvl="1"/>
            <a:r>
              <a:rPr lang="en-US" sz="2000"/>
              <a:t>USSC upheld a Virginia law that authorized the involuntary sterilization of “feeble minded” persons in state institutions.</a:t>
            </a:r>
          </a:p>
          <a:p>
            <a:pPr lvl="1"/>
            <a:r>
              <a:rPr lang="en-US" sz="2000"/>
              <a:t>“Society can prevent those who are manifestly unfit from continuing their kind.” – Hitler?  No, Justice Oliver Wendell Holmes.</a:t>
            </a:r>
          </a:p>
          <a:p>
            <a:endParaRPr lang="en-US" sz="240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Public Health Law</a:t>
            </a:r>
          </a:p>
        </p:txBody>
      </p:sp>
      <p:sp>
        <p:nvSpPr>
          <p:cNvPr id="23555" name="Rectangle 3"/>
          <p:cNvSpPr>
            <a:spLocks noGrp="1" noChangeArrowheads="1"/>
          </p:cNvSpPr>
          <p:nvPr>
            <p:ph sz="quarter" idx="1"/>
          </p:nvPr>
        </p:nvSpPr>
        <p:spPr/>
        <p:txBody>
          <a:bodyPr/>
          <a:lstStyle/>
          <a:p>
            <a:pPr>
              <a:lnSpc>
                <a:spcPct val="80000"/>
              </a:lnSpc>
            </a:pPr>
            <a:r>
              <a:rPr lang="en-US" sz="2000" dirty="0"/>
              <a:t>Constitutional Scrutiny</a:t>
            </a:r>
          </a:p>
          <a:p>
            <a:pPr lvl="1">
              <a:lnSpc>
                <a:spcPct val="80000"/>
              </a:lnSpc>
            </a:pPr>
            <a:r>
              <a:rPr lang="en-US" sz="1800" dirty="0"/>
              <a:t>Strict Scrutiny</a:t>
            </a:r>
          </a:p>
          <a:p>
            <a:pPr lvl="2">
              <a:lnSpc>
                <a:spcPct val="80000"/>
              </a:lnSpc>
            </a:pPr>
            <a:r>
              <a:rPr lang="en-US" sz="1600" dirty="0"/>
              <a:t>Purpose of law is so “compelling” that State is justified in taking action</a:t>
            </a:r>
          </a:p>
          <a:p>
            <a:pPr lvl="2">
              <a:lnSpc>
                <a:spcPct val="80000"/>
              </a:lnSpc>
            </a:pPr>
            <a:r>
              <a:rPr lang="en-US" sz="1600" dirty="0"/>
              <a:t>Whether law was “narrowly tailored” to achieve that purpose</a:t>
            </a:r>
          </a:p>
          <a:p>
            <a:pPr lvl="2">
              <a:lnSpc>
                <a:spcPct val="80000"/>
              </a:lnSpc>
            </a:pPr>
            <a:r>
              <a:rPr lang="en-US" sz="1600" dirty="0"/>
              <a:t>Voting, Contraception…etc. = fundamental rights  </a:t>
            </a:r>
          </a:p>
          <a:p>
            <a:pPr lvl="1">
              <a:lnSpc>
                <a:spcPct val="80000"/>
              </a:lnSpc>
            </a:pPr>
            <a:r>
              <a:rPr lang="en-US" sz="1800" dirty="0"/>
              <a:t>Clear and Convincing Scrutiny</a:t>
            </a:r>
          </a:p>
          <a:p>
            <a:pPr lvl="2">
              <a:lnSpc>
                <a:spcPct val="80000"/>
              </a:lnSpc>
            </a:pPr>
            <a:r>
              <a:rPr lang="en-US" sz="1600" dirty="0"/>
              <a:t>Law must serve a “clean and compelling” purpose.</a:t>
            </a:r>
          </a:p>
          <a:p>
            <a:pPr lvl="2">
              <a:lnSpc>
                <a:spcPct val="80000"/>
              </a:lnSpc>
            </a:pPr>
            <a:r>
              <a:rPr lang="en-US" sz="1600" dirty="0"/>
              <a:t>Non-fundamental, yet important, issues – involuntary commitment…etc.</a:t>
            </a:r>
          </a:p>
          <a:p>
            <a:pPr lvl="1">
              <a:lnSpc>
                <a:spcPct val="80000"/>
              </a:lnSpc>
            </a:pPr>
            <a:r>
              <a:rPr lang="en-US" sz="1800" dirty="0"/>
              <a:t>Rational Review</a:t>
            </a:r>
          </a:p>
          <a:p>
            <a:pPr lvl="2">
              <a:lnSpc>
                <a:spcPct val="80000"/>
              </a:lnSpc>
            </a:pPr>
            <a:r>
              <a:rPr lang="en-US" sz="1600" dirty="0"/>
              <a:t>Purpose of law needs to be “rationally related” to any “legitimate state interest.”</a:t>
            </a:r>
          </a:p>
          <a:p>
            <a:pPr lvl="2">
              <a:lnSpc>
                <a:spcPct val="80000"/>
              </a:lnSpc>
            </a:pPr>
            <a:r>
              <a:rPr lang="en-US" sz="1600" dirty="0"/>
              <a:t>Non-fundamental rights = </a:t>
            </a:r>
            <a:r>
              <a:rPr lang="en-US" sz="1600" dirty="0" err="1"/>
              <a:t>worksight</a:t>
            </a:r>
            <a:r>
              <a:rPr lang="en-US" sz="1600" dirty="0"/>
              <a:t> safety</a:t>
            </a:r>
          </a:p>
          <a:p>
            <a:pPr>
              <a:lnSpc>
                <a:spcPct val="80000"/>
              </a:lnSpc>
            </a:pPr>
            <a:endParaRPr lang="en-US" sz="2000" dirty="0"/>
          </a:p>
          <a:p>
            <a:pPr>
              <a:lnSpc>
                <a:spcPct val="80000"/>
              </a:lnSpc>
            </a:pPr>
            <a:r>
              <a:rPr lang="en-US" sz="2000" dirty="0"/>
              <a:t>Application of these standards</a:t>
            </a:r>
          </a:p>
          <a:p>
            <a:pPr lvl="2">
              <a:lnSpc>
                <a:spcPct val="80000"/>
              </a:lnSpc>
            </a:pPr>
            <a:endParaRPr lang="en-US" sz="1600"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property id=&quot;20141&quot; value=&quot;HM 804 – Week 4 Lecture - Healthcare Law II&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82&quot; value=&quot;0&quot;/&gt;&lt;property id=&quot;20183&quot; value=&quot;1&quot;/&gt;&lt;property id=&quot;20184&quot; value=&quot;7&quot;/&gt;&lt;property id=&quot;20224&quot; value=&quot;C:\Users\User\Desktop&quot;/&gt;&lt;property id=&quot;20250&quot; value=&quot;0&quot;/&gt;&lt;property id=&quot;20251&quot; value=&quot;1&quot;/&gt;&lt;property id=&quot;20259&quot; value=&quot;0&quot;/&gt;&lt;object type=&quot;8&quot; unique_id=&quot;10002&quot;&gt;&lt;/object&gt;&lt;object type=&quot;2&quot; unique_id=&quot;10003&quot;&gt;&lt;object type=&quot;3&quot; unique_id=&quot;10004&quot;&gt;&lt;property id=&quot;20148&quot; value=&quot;5&quot;/&gt;&lt;property id=&quot;20300&quot; value=&quot;Slide 1 - &amp;quot;Healthcare and Public Health Law&amp;quot;&quot;/&gt;&lt;property id=&quot;20307&quot; value=&quot;256&quot;/&gt;&lt;property id=&quot;20309&quot; value=&quot;-1&quot;/&gt;&lt;/object&gt;&lt;object type=&quot;3&quot; unique_id=&quot;10005&quot;&gt;&lt;property id=&quot;20148&quot; value=&quot;5&quot;/&gt;&lt;property id=&quot;20300&quot; value=&quot;Slide 2 - &amp;quot;&amp;#x0D;&amp;#x0A;Agenda&amp;quot;&quot;/&gt;&lt;property id=&quot;20307&quot; value=&quot;257&quot;/&gt;&lt;property id=&quot;20309&quot; value=&quot;-1&quot;/&gt;&lt;/object&gt;&lt;object type=&quot;3&quot; unique_id=&quot;10090&quot;&gt;&lt;property id=&quot;20148&quot; value=&quot;5&quot;/&gt;&lt;property id=&quot;20300&quot; value=&quot;Slide 3 - &amp;quot;Healthcare Law – Structure&amp;amp;#x09;&amp;quot;&quot;/&gt;&lt;property id=&quot;20307&quot; value=&quot;262&quot;/&gt;&lt;property id=&quot;20309&quot; value=&quot;-1&quot;/&gt;&lt;/object&gt;&lt;object type=&quot;3&quot; unique_id=&quot;10172&quot;&gt;&lt;property id=&quot;20148&quot; value=&quot;5&quot;/&gt;&lt;property id=&quot;20300&quot; value=&quot;Slide 5 - &amp;quot;Healthcare Law – Statutes and Regulations&amp;quot;&quot;/&gt;&lt;property id=&quot;20307&quot; value=&quot;263&quot;/&gt;&lt;property id=&quot;20309&quot; value=&quot;-1&quot;/&gt;&lt;/object&gt;&lt;object type=&quot;3&quot; unique_id=&quot;10174&quot;&gt;&lt;property id=&quot;20148&quot; value=&quot;5&quot;/&gt;&lt;property id=&quot;20300&quot; value=&quot;Slide 7 - &amp;quot;Healthcare Law – Tort System/Litigation&amp;quot;&quot;/&gt;&lt;property id=&quot;20307&quot; value=&quot;265&quot;/&gt;&lt;property id=&quot;20309&quot; value=&quot;-1&quot;/&gt;&lt;/object&gt;&lt;object type=&quot;3&quot; unique_id=&quot;10175&quot;&gt;&lt;property id=&quot;20148&quot; value=&quot;5&quot;/&gt;&lt;property id=&quot;20300&quot; value=&quot;Slide 12 - &amp;quot;Healthcare Law – Corporate/Contracts &amp;quot;&quot;/&gt;&lt;property id=&quot;20307&quot; value=&quot;266&quot;/&gt;&lt;property id=&quot;20309&quot; value=&quot;-1&quot;/&gt;&lt;/object&gt;&lt;object type=&quot;3&quot; unique_id=&quot;10176&quot;&gt;&lt;property id=&quot;20148&quot; value=&quot;5&quot;/&gt;&lt;property id=&quot;20300&quot; value=&quot;Slide 13 - &amp;quot;Public Health Law&amp;quot;&quot;/&gt;&lt;property id=&quot;20307&quot; value=&quot;267&quot;/&gt;&lt;property id=&quot;20309&quot; value=&quot;-1&quot;/&gt;&lt;/object&gt;&lt;object type=&quot;3&quot; unique_id=&quot;10260&quot;&gt;&lt;property id=&quot;20148&quot; value=&quot;5&quot;/&gt;&lt;property id=&quot;20300&quot; value=&quot;Slide 4 - &amp;quot;Healthcare Law - Structure&amp;quot;&quot;/&gt;&lt;property id=&quot;20307&quot; value=&quot;270&quot;/&gt;&lt;property id=&quot;20309&quot; value=&quot;-1&quot;/&gt;&lt;/object&gt;&lt;object type=&quot;3&quot; unique_id=&quot;10351&quot;&gt;&lt;property id=&quot;20148&quot; value=&quot;5&quot;/&gt;&lt;property id=&quot;20300&quot; value=&quot;Slide 8 - &amp;quot;Healthcare Law – Torts/Litigation&amp;quot;&quot;/&gt;&lt;property id=&quot;20307&quot; value=&quot;272&quot;/&gt;&lt;property id=&quot;20309&quot; value=&quot;-1&quot;/&gt;&lt;/object&gt;&lt;object type=&quot;3&quot; unique_id=&quot;10407&quot;&gt;&lt;property id=&quot;20148&quot; value=&quot;5&quot;/&gt;&lt;property id=&quot;20300&quot; value=&quot;Slide 6 - &amp;quot;Healthcare Law&amp;quot;&quot;/&gt;&lt;property id=&quot;20307&quot; value=&quot;273&quot;/&gt;&lt;property id=&quot;20309&quot; value=&quot;-1&quot;/&gt;&lt;/object&gt;&lt;object type=&quot;3&quot; unique_id=&quot;10885&quot;&gt;&lt;property id=&quot;20148&quot; value=&quot;5&quot;/&gt;&lt;property id=&quot;20300&quot; value=&quot;Slide 9 - &amp;quot;Employment Law&amp;amp;#x09;&amp;quot;&quot;/&gt;&lt;property id=&quot;20307&quot; value=&quot;279&quot;/&gt;&lt;property id=&quot;20309&quot; value=&quot;-1&quot;/&gt;&lt;/object&gt;&lt;object type=&quot;3&quot; unique_id=&quot;10886&quot;&gt;&lt;property id=&quot;20148&quot; value=&quot;5&quot;/&gt;&lt;property id=&quot;20300&quot; value=&quot;Slide 14 - &amp;quot;Public Health Law&amp;quot;&quot;/&gt;&lt;property id=&quot;20307&quot; value=&quot;277&quot;/&gt;&lt;property id=&quot;20309&quot; value=&quot;-1&quot;/&gt;&lt;/object&gt;&lt;object type=&quot;3&quot; unique_id=&quot;10887&quot;&gt;&lt;property id=&quot;20148&quot; value=&quot;5&quot;/&gt;&lt;property id=&quot;20300&quot; value=&quot;Slide 15 - &amp;quot;Public Health Law&amp;quot;&quot;/&gt;&lt;property id=&quot;20307&quot; value=&quot;280&quot;/&gt;&lt;property id=&quot;20309&quot; value=&quot;-1&quot;/&gt;&lt;/object&gt;&lt;object type=&quot;3&quot; unique_id=&quot;10888&quot;&gt;&lt;property id=&quot;20148&quot; value=&quot;5&quot;/&gt;&lt;property id=&quot;20300&quot; value=&quot;Slide 16 - &amp;quot;Public Health Law&amp;quot;&quot;/&gt;&lt;property id=&quot;20307&quot; value=&quot;281&quot;/&gt;&lt;property id=&quot;20309&quot; value=&quot;-1&quot;/&gt;&lt;/object&gt;&lt;object type=&quot;3&quot; unique_id=&quot;10918&quot;&gt;&lt;property id=&quot;20148&quot; value=&quot;5&quot;/&gt;&lt;property id=&quot;20300&quot; value=&quot;Slide 10 - &amp;quot;Employment Law&amp;quot;&quot;/&gt;&lt;property id=&quot;20307&quot; value=&quot;282&quot;/&gt;&lt;property id=&quot;20309&quot; value=&quot;-1&quot;/&gt;&lt;/object&gt;&lt;object type=&quot;3&quot; unique_id=&quot;11245&quot;&gt;&lt;property id=&quot;20148&quot; value=&quot;5&quot;/&gt;&lt;property id=&quot;20300&quot; value=&quot;Slide 11 - &amp;quot;Employment Law&amp;quot;&quot;/&gt;&lt;property id=&quot;20307&quot; value=&quot;283&quot;/&gt;&lt;property id=&quot;20309&quot; value=&quot;-1&quot;/&gt;&lt;/object&gt;&lt;/object&gt;&lt;object type=&quot;10&quot; unique_id=&quot;10881&quot;&gt;&lt;object type=&quot;11&quot; unique_id=&quot;10882&quot;&gt;&lt;property id=&quot;20180&quot; value=&quot;1&quot;/&gt;&lt;property id=&quot;20181&quot; value=&quot;1&quot;/&gt;&lt;property id=&quot;20182&quot; value=&quot;0&quot;/&gt;&lt;property id=&quot;20183&quot; value=&quot;1&quot;/&gt;&lt;/object&gt;&lt;object type=&quot;12&quot; unique_id=&quot;11057&quot;&gt;&lt;/object&gt;&lt;/object&gt;&lt;object type=&quot;4&quot; unique_id=&quot;10883&quot;&gt;&lt;/object&gt;&lt;/object&gt;&lt;/database&gt;"/>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4C15F3B0-299E-46C6-BE94-D679B4AD5B6E}&quot;/&gt;&lt;filename val=&quot;C:\Users\User\AppData\Local\Temp\PR\data\asimages\{4C15F3B0-299E-46C6-BE94-D679B4AD5B6E}.png&quot;/&gt;&lt;hasEffects val=&quot;1&quot;/&gt;&lt;left val=&quot;4.56&quot;/&gt;&lt;top val=&quot;4.56&quot;/&gt;&lt;width val=&quot;712.8&quot;/&gt;&lt;height val=&quot;530.52&quot;/&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A12D7C5D-9CDA-4BEC-A9C0-BC51DA6E0B5A}&quot;/&gt;&lt;filename val=&quot;C:\Users\User\AppData\Local\Temp\PR\data\asimages\{A12D7C5D-9CDA-4BEC-A9C0-BC51DA6E0B5A}.png&quot;/&gt;&lt;hasEffects val=&quot;1&quot;/&gt;&lt;left val=&quot;4.56&quot;/&gt;&lt;top val=&quot;4.56&quot;/&gt;&lt;width val=&quot;712.8&quot;/&gt;&lt;height val=&quot;530.52&quot;/&gt;&lt;/ThreeDShapeInfo&gt;"/>
</p:tagLst>
</file>

<file path=ppt/tags/tag4.xml><?xml version="1.0" encoding="utf-8"?>
<p:tagLst xmlns:a="http://schemas.openxmlformats.org/drawingml/2006/main" xmlns:r="http://schemas.openxmlformats.org/officeDocument/2006/relationships" xmlns:p="http://schemas.openxmlformats.org/presentationml/2006/main">
  <p:tag name="PPSNARRATION" val="1,393767215,F:\D2L Course Lectures\HM804\HM 804 - Module 3 Lecture (Healthcare Law)_pptx\Media.ppcx"/>
</p:tagLst>
</file>

<file path=ppt/tags/tag5.xml><?xml version="1.0" encoding="utf-8"?>
<p:tagLst xmlns:a="http://schemas.openxmlformats.org/drawingml/2006/main" xmlns:r="http://schemas.openxmlformats.org/officeDocument/2006/relationships" xmlns:p="http://schemas.openxmlformats.org/presentationml/2006/main">
  <p:tag name="PPSNARRATION" val="2,393767215,F:\D2L Course Lectures\HM804\HM 804 - Module 3 Lecture (Healthcare Law)_pptx\Media.ppcx"/>
</p:tagLst>
</file>

<file path=ppt/tags/tag6.xml><?xml version="1.0" encoding="utf-8"?>
<p:tagLst xmlns:a="http://schemas.openxmlformats.org/drawingml/2006/main" xmlns:r="http://schemas.openxmlformats.org/officeDocument/2006/relationships" xmlns:p="http://schemas.openxmlformats.org/presentationml/2006/main">
  <p:tag name="PPSNARRATION" val="3,393767215,F:\D2L Course Lectures\HM804\HM 804 - Module 3 Lecture (Healthcare Law)_pptx\Media.ppcx"/>
</p:tagLst>
</file>

<file path=ppt/tags/tag7.xml><?xml version="1.0" encoding="utf-8"?>
<p:tagLst xmlns:a="http://schemas.openxmlformats.org/drawingml/2006/main" xmlns:r="http://schemas.openxmlformats.org/officeDocument/2006/relationships" xmlns:p="http://schemas.openxmlformats.org/presentationml/2006/main">
  <p:tag name="PPSNARRATION" val="4,393767215,F:\D2L Course Lectures\HM804\HM 804 - Module 3 Lecture (Healthcare Law)_pptx\Media.ppcx"/>
</p:tagLst>
</file>

<file path=ppt/tags/tag8.xml><?xml version="1.0" encoding="utf-8"?>
<p:tagLst xmlns:a="http://schemas.openxmlformats.org/drawingml/2006/main" xmlns:r="http://schemas.openxmlformats.org/officeDocument/2006/relationships" xmlns:p="http://schemas.openxmlformats.org/presentationml/2006/main">
  <p:tag name="PPSNARRATION" val="5,393767215,F:\D2L Course Lectures\HM804\HM 804 - Module 3 Lecture (Healthcare Law)_pptx\Media.ppcx"/>
</p:tagLst>
</file>

<file path=ppt/tags/tag9.xml><?xml version="1.0" encoding="utf-8"?>
<p:tagLst xmlns:a="http://schemas.openxmlformats.org/drawingml/2006/main" xmlns:r="http://schemas.openxmlformats.org/officeDocument/2006/relationships" xmlns:p="http://schemas.openxmlformats.org/presentationml/2006/main">
  <p:tag name="PPSNARRATION" val="6,393767215,F:\D2L Course Lectures\HM804\HM 804 - Module 3 Lecture (Healthcare Law)_pptx\Media.ppcx"/>
</p:tagLst>
</file>

<file path=ppt/tags/tag10.xml><?xml version="1.0" encoding="utf-8"?>
<p:tagLst xmlns:a="http://schemas.openxmlformats.org/drawingml/2006/main" xmlns:r="http://schemas.openxmlformats.org/officeDocument/2006/relationships" xmlns:p="http://schemas.openxmlformats.org/presentationml/2006/main">
  <p:tag name="PPSNARRATION" val="7,393767215,F:\D2L Course Lectures\HM804\HM 804 - Module 3 Lecture (Healthcare Law)_pptx\Media.ppcx"/>
</p:tagLst>
</file>

<file path=ppt/tags/tag11.xml><?xml version="1.0" encoding="utf-8"?>
<p:tagLst xmlns:a="http://schemas.openxmlformats.org/drawingml/2006/main" xmlns:r="http://schemas.openxmlformats.org/officeDocument/2006/relationships" xmlns:p="http://schemas.openxmlformats.org/presentationml/2006/main">
  <p:tag name="PPSNARRATION" val="8,393767215,F:\D2L Course Lectures\HM804\HM 804 - Module 3 Lecture (Healthcare Law)_pptx\Media.ppcx"/>
</p:tagLst>
</file>

<file path=ppt/tags/tag12.xml><?xml version="1.0" encoding="utf-8"?>
<p:tagLst xmlns:a="http://schemas.openxmlformats.org/drawingml/2006/main" xmlns:r="http://schemas.openxmlformats.org/officeDocument/2006/relationships" xmlns:p="http://schemas.openxmlformats.org/presentationml/2006/main">
  <p:tag name="PPSNARRATION" val="9,393767215,F:\D2L Course Lectures\HM804\HM 804 - Module 3 Lecture (Healthcare Law)_pptx\Media.ppcx"/>
</p:tagLst>
</file>

<file path=ppt/tags/tag13.xml><?xml version="1.0" encoding="utf-8"?>
<p:tagLst xmlns:a="http://schemas.openxmlformats.org/drawingml/2006/main" xmlns:r="http://schemas.openxmlformats.org/officeDocument/2006/relationships" xmlns:p="http://schemas.openxmlformats.org/presentationml/2006/main">
  <p:tag name="PPSNARRATION" val="10,393767215,F:\D2L Course Lectures\HM804\HM 804 - Module 3 Lecture (Healthcare Law)_pptx\Media.ppcx"/>
</p:tagLst>
</file>

<file path=ppt/tags/tag14.xml><?xml version="1.0" encoding="utf-8"?>
<p:tagLst xmlns:a="http://schemas.openxmlformats.org/drawingml/2006/main" xmlns:r="http://schemas.openxmlformats.org/officeDocument/2006/relationships" xmlns:p="http://schemas.openxmlformats.org/presentationml/2006/main">
  <p:tag name="PPSNARRATION" val="11,393767215,F:\D2L Course Lectures\HM804\HM 804 - Module 3 Lecture (Healthcare Law)_pptx\Media.ppcx"/>
</p:tagLst>
</file>

<file path=ppt/tags/tag15.xml><?xml version="1.0" encoding="utf-8"?>
<p:tagLst xmlns:a="http://schemas.openxmlformats.org/drawingml/2006/main" xmlns:r="http://schemas.openxmlformats.org/officeDocument/2006/relationships" xmlns:p="http://schemas.openxmlformats.org/presentationml/2006/main">
  <p:tag name="PPSNARRATION" val="12,393767215,F:\D2L Course Lectures\HM804\HM 804 - Module 3 Lecture (Healthcare Law)_pptx\Media.ppcx"/>
</p:tagLst>
</file>

<file path=ppt/tags/tag16.xml><?xml version="1.0" encoding="utf-8"?>
<p:tagLst xmlns:a="http://schemas.openxmlformats.org/drawingml/2006/main" xmlns:r="http://schemas.openxmlformats.org/officeDocument/2006/relationships" xmlns:p="http://schemas.openxmlformats.org/presentationml/2006/main">
  <p:tag name="PPSNARRATION" val="13,393767215,F:\D2L Course Lectures\HM804\HM 804 - Module 3 Lecture (Healthcare Law)_pptx\Media.ppcx"/>
</p:tagLst>
</file>

<file path=ppt/tags/tag17.xml><?xml version="1.0" encoding="utf-8"?>
<p:tagLst xmlns:a="http://schemas.openxmlformats.org/drawingml/2006/main" xmlns:r="http://schemas.openxmlformats.org/officeDocument/2006/relationships" xmlns:p="http://schemas.openxmlformats.org/presentationml/2006/main">
  <p:tag name="PPSNARRATION" val="14,393767215,F:\D2L Course Lectures\HM804\HM 804 - Module 3 Lecture (Healthcare Law)_pptx\Media.ppcx"/>
</p:tagLst>
</file>

<file path=ppt/tags/tag18.xml><?xml version="1.0" encoding="utf-8"?>
<p:tagLst xmlns:a="http://schemas.openxmlformats.org/drawingml/2006/main" xmlns:r="http://schemas.openxmlformats.org/officeDocument/2006/relationships" xmlns:p="http://schemas.openxmlformats.org/presentationml/2006/main">
  <p:tag name="PPSNARRATION" val="15,393767215,F:\D2L Course Lectures\HM804\HM 804 - Module 3 Lecture (Healthcare Law)_pptx\Media.ppcx"/>
</p:tagLst>
</file>

<file path=ppt/tags/tag19.xml><?xml version="1.0" encoding="utf-8"?>
<p:tagLst xmlns:a="http://schemas.openxmlformats.org/drawingml/2006/main" xmlns:r="http://schemas.openxmlformats.org/officeDocument/2006/relationships" xmlns:p="http://schemas.openxmlformats.org/presentationml/2006/main">
  <p:tag name="PPSNARRATION" val="16,393767215,F:\D2L Course Lectures\HM804\HM 804 - Module 3 Lecture (Healthcare Law)_pptx\Media.ppcx"/>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1755</TotalTime>
  <Words>1060</Words>
  <Application>Microsoft Office PowerPoint</Application>
  <PresentationFormat>On-screen Show (4:3)</PresentationFormat>
  <Paragraphs>182</Paragraphs>
  <Slides>16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Franklin Gothic Book</vt:lpstr>
      <vt:lpstr>Perpetua</vt:lpstr>
      <vt:lpstr>Tahoma</vt:lpstr>
      <vt:lpstr>Wingdings 2</vt:lpstr>
      <vt:lpstr>Equity</vt:lpstr>
      <vt:lpstr>Healthcare and Public Health Law</vt:lpstr>
      <vt:lpstr> Agenda</vt:lpstr>
      <vt:lpstr>Healthcare Law – Structure </vt:lpstr>
      <vt:lpstr>Healthcare Law - Structure</vt:lpstr>
      <vt:lpstr>Healthcare Law – Statutes and Regulations</vt:lpstr>
      <vt:lpstr>Healthcare Law</vt:lpstr>
      <vt:lpstr>Healthcare Law – Tort System/Litigation</vt:lpstr>
      <vt:lpstr>Healthcare Law – Torts/Litigation</vt:lpstr>
      <vt:lpstr>Employment Law </vt:lpstr>
      <vt:lpstr>Employment Law</vt:lpstr>
      <vt:lpstr>Employment Law</vt:lpstr>
      <vt:lpstr>Healthcare Law – Corporate/Contracts </vt:lpstr>
      <vt:lpstr>Public Health Law</vt:lpstr>
      <vt:lpstr>Public Health Law</vt:lpstr>
      <vt:lpstr>Public Health Law</vt:lpstr>
      <vt:lpstr>Public Health Law</vt:lpstr>
    </vt:vector>
  </TitlesOfParts>
  <Company>Gulick 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HM 804 – Public Health Administration</dc:title>
  <dc:creator>Maya Gulick</dc:creator>
  <cp:lastModifiedBy>Osiah, Chisa J.</cp:lastModifiedBy>
  <cp:revision>104</cp:revision>
  <dcterms:created xsi:type="dcterms:W3CDTF">2011-09-17T21:45:58Z</dcterms:created>
  <dcterms:modified xsi:type="dcterms:W3CDTF">2017-11-06T16:24:28Z</dcterms:modified>
</cp:coreProperties>
</file>